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handoutMasterIdLst>
    <p:handoutMasterId r:id="rId18"/>
  </p:handoutMasterIdLst>
  <p:sldIdLst>
    <p:sldId id="321" r:id="rId5"/>
    <p:sldId id="323" r:id="rId6"/>
    <p:sldId id="328" r:id="rId7"/>
    <p:sldId id="347" r:id="rId8"/>
    <p:sldId id="322" r:id="rId9"/>
    <p:sldId id="327" r:id="rId10"/>
    <p:sldId id="348" r:id="rId11"/>
    <p:sldId id="325" r:id="rId12"/>
    <p:sldId id="350" r:id="rId13"/>
    <p:sldId id="351" r:id="rId14"/>
    <p:sldId id="349" r:id="rId15"/>
    <p:sldId id="324" r:id="rId16"/>
  </p:sldIdLst>
  <p:sldSz cx="10160000" cy="5715000"/>
  <p:notesSz cx="6797675" cy="9928225"/>
  <p:defaultTextStyle>
    <a:defPPr>
      <a:defRPr lang="nl-BE"/>
    </a:defPPr>
    <a:lvl1pPr marL="0" algn="l" defTabSz="914187" rtl="0" eaLnBrk="1" latinLnBrk="0" hangingPunct="1">
      <a:defRPr sz="1800" kern="1200">
        <a:solidFill>
          <a:schemeClr val="tx1"/>
        </a:solidFill>
        <a:latin typeface="+mn-lt"/>
        <a:ea typeface="+mn-ea"/>
        <a:cs typeface="+mn-cs"/>
      </a:defRPr>
    </a:lvl1pPr>
    <a:lvl2pPr marL="457093" algn="l" defTabSz="914187" rtl="0" eaLnBrk="1" latinLnBrk="0" hangingPunct="1">
      <a:defRPr sz="1800" kern="1200">
        <a:solidFill>
          <a:schemeClr val="tx1"/>
        </a:solidFill>
        <a:latin typeface="+mn-lt"/>
        <a:ea typeface="+mn-ea"/>
        <a:cs typeface="+mn-cs"/>
      </a:defRPr>
    </a:lvl2pPr>
    <a:lvl3pPr marL="914187" algn="l" defTabSz="914187" rtl="0" eaLnBrk="1" latinLnBrk="0" hangingPunct="1">
      <a:defRPr sz="1800" kern="1200">
        <a:solidFill>
          <a:schemeClr val="tx1"/>
        </a:solidFill>
        <a:latin typeface="+mn-lt"/>
        <a:ea typeface="+mn-ea"/>
        <a:cs typeface="+mn-cs"/>
      </a:defRPr>
    </a:lvl3pPr>
    <a:lvl4pPr marL="1371279" algn="l" defTabSz="914187" rtl="0" eaLnBrk="1" latinLnBrk="0" hangingPunct="1">
      <a:defRPr sz="1800" kern="1200">
        <a:solidFill>
          <a:schemeClr val="tx1"/>
        </a:solidFill>
        <a:latin typeface="+mn-lt"/>
        <a:ea typeface="+mn-ea"/>
        <a:cs typeface="+mn-cs"/>
      </a:defRPr>
    </a:lvl4pPr>
    <a:lvl5pPr marL="1828374" algn="l" defTabSz="914187" rtl="0" eaLnBrk="1" latinLnBrk="0" hangingPunct="1">
      <a:defRPr sz="1800" kern="1200">
        <a:solidFill>
          <a:schemeClr val="tx1"/>
        </a:solidFill>
        <a:latin typeface="+mn-lt"/>
        <a:ea typeface="+mn-ea"/>
        <a:cs typeface="+mn-cs"/>
      </a:defRPr>
    </a:lvl5pPr>
    <a:lvl6pPr marL="2285466" algn="l" defTabSz="914187" rtl="0" eaLnBrk="1" latinLnBrk="0" hangingPunct="1">
      <a:defRPr sz="1800" kern="1200">
        <a:solidFill>
          <a:schemeClr val="tx1"/>
        </a:solidFill>
        <a:latin typeface="+mn-lt"/>
        <a:ea typeface="+mn-ea"/>
        <a:cs typeface="+mn-cs"/>
      </a:defRPr>
    </a:lvl6pPr>
    <a:lvl7pPr marL="2742560" algn="l" defTabSz="914187" rtl="0" eaLnBrk="1" latinLnBrk="0" hangingPunct="1">
      <a:defRPr sz="1800" kern="1200">
        <a:solidFill>
          <a:schemeClr val="tx1"/>
        </a:solidFill>
        <a:latin typeface="+mn-lt"/>
        <a:ea typeface="+mn-ea"/>
        <a:cs typeface="+mn-cs"/>
      </a:defRPr>
    </a:lvl7pPr>
    <a:lvl8pPr marL="3199654" algn="l" defTabSz="914187" rtl="0" eaLnBrk="1" latinLnBrk="0" hangingPunct="1">
      <a:defRPr sz="1800" kern="1200">
        <a:solidFill>
          <a:schemeClr val="tx1"/>
        </a:solidFill>
        <a:latin typeface="+mn-lt"/>
        <a:ea typeface="+mn-ea"/>
        <a:cs typeface="+mn-cs"/>
      </a:defRPr>
    </a:lvl8pPr>
    <a:lvl9pPr marL="3656748" algn="l" defTabSz="91418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6" userDrawn="1">
          <p15:clr>
            <a:srgbClr val="A4A3A4"/>
          </p15:clr>
        </p15:guide>
        <p15:guide id="2" pos="3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BF41"/>
    <a:srgbClr val="FFFFFF"/>
    <a:srgbClr val="29C2DE"/>
    <a:srgbClr val="641B52"/>
    <a:srgbClr val="E9F0E8"/>
    <a:srgbClr val="E8E7E7"/>
    <a:srgbClr val="005A84"/>
    <a:srgbClr val="34848F"/>
    <a:srgbClr val="D1DFCE"/>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E066E-8E9B-447A-A732-F335C3262039}" v="178" dt="2026-03-02T15:52:05.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366" autoAdjust="0"/>
  </p:normalViewPr>
  <p:slideViewPr>
    <p:cSldViewPr snapToGrid="0">
      <p:cViewPr varScale="1">
        <p:scale>
          <a:sx n="67" d="100"/>
          <a:sy n="67" d="100"/>
        </p:scale>
        <p:origin x="1061" y="58"/>
      </p:cViewPr>
      <p:guideLst>
        <p:guide orient="horz" pos="826"/>
        <p:guide pos="3200"/>
      </p:guideLst>
    </p:cSldViewPr>
  </p:slideViewPr>
  <p:notesTextViewPr>
    <p:cViewPr>
      <p:scale>
        <a:sx n="85" d="100"/>
        <a:sy n="85" d="100"/>
      </p:scale>
      <p:origin x="0" y="0"/>
    </p:cViewPr>
  </p:notesTextViewPr>
  <p:sorterViewPr>
    <p:cViewPr>
      <p:scale>
        <a:sx n="100" d="100"/>
        <a:sy n="100" d="100"/>
      </p:scale>
      <p:origin x="0" y="-792"/>
    </p:cViewPr>
  </p:sorter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s Van Rossem" userId="add44210-8875-4898-a422-aa35caf163ee" providerId="ADAL" clId="{306BDC33-11C1-4D39-97EF-8567E21A7ED3}"/>
    <pc:docChg chg="undo redo custSel addSld modSld">
      <pc:chgData name="Jonas Van Rossem" userId="add44210-8875-4898-a422-aa35caf163ee" providerId="ADAL" clId="{306BDC33-11C1-4D39-97EF-8567E21A7ED3}" dt="2026-03-02T15:52:05.288" v="1057"/>
      <pc:docMkLst>
        <pc:docMk/>
      </pc:docMkLst>
      <pc:sldChg chg="modNotesTx">
        <pc:chgData name="Jonas Van Rossem" userId="add44210-8875-4898-a422-aa35caf163ee" providerId="ADAL" clId="{306BDC33-11C1-4D39-97EF-8567E21A7ED3}" dt="2026-03-02T15:42:16.889" v="1009" actId="20577"/>
        <pc:sldMkLst>
          <pc:docMk/>
          <pc:sldMk cId="3423188176" sldId="321"/>
        </pc:sldMkLst>
      </pc:sldChg>
      <pc:sldChg chg="modAnim">
        <pc:chgData name="Jonas Van Rossem" userId="add44210-8875-4898-a422-aa35caf163ee" providerId="ADAL" clId="{306BDC33-11C1-4D39-97EF-8567E21A7ED3}" dt="2026-03-02T15:50:24.172" v="1044"/>
        <pc:sldMkLst>
          <pc:docMk/>
          <pc:sldMk cId="1853331205" sldId="322"/>
        </pc:sldMkLst>
      </pc:sldChg>
      <pc:sldChg chg="modAnim modNotesTx">
        <pc:chgData name="Jonas Van Rossem" userId="add44210-8875-4898-a422-aa35caf163ee" providerId="ADAL" clId="{306BDC33-11C1-4D39-97EF-8567E21A7ED3}" dt="2026-03-02T15:49:39.745" v="1033"/>
        <pc:sldMkLst>
          <pc:docMk/>
          <pc:sldMk cId="931980587" sldId="323"/>
        </pc:sldMkLst>
      </pc:sldChg>
      <pc:sldChg chg="addSp delSp modSp mod modNotesTx">
        <pc:chgData name="Jonas Van Rossem" userId="add44210-8875-4898-a422-aa35caf163ee" providerId="ADAL" clId="{306BDC33-11C1-4D39-97EF-8567E21A7ED3}" dt="2026-03-02T15:43:56.361" v="1022" actId="20577"/>
        <pc:sldMkLst>
          <pc:docMk/>
          <pc:sldMk cId="2165331682" sldId="325"/>
        </pc:sldMkLst>
        <pc:spChg chg="del">
          <ac:chgData name="Jonas Van Rossem" userId="add44210-8875-4898-a422-aa35caf163ee" providerId="ADAL" clId="{306BDC33-11C1-4D39-97EF-8567E21A7ED3}" dt="2026-03-02T12:08:40.661" v="147" actId="478"/>
          <ac:spMkLst>
            <pc:docMk/>
            <pc:sldMk cId="2165331682" sldId="325"/>
            <ac:spMk id="3" creationId="{CBC09ACA-8F75-E62B-3E49-BD4B7CC1F2A3}"/>
          </ac:spMkLst>
        </pc:spChg>
        <pc:spChg chg="add mod">
          <ac:chgData name="Jonas Van Rossem" userId="add44210-8875-4898-a422-aa35caf163ee" providerId="ADAL" clId="{306BDC33-11C1-4D39-97EF-8567E21A7ED3}" dt="2026-03-02T14:45:27.085" v="414" actId="27636"/>
          <ac:spMkLst>
            <pc:docMk/>
            <pc:sldMk cId="2165331682" sldId="325"/>
            <ac:spMk id="7" creationId="{82F85DBC-E81F-D23C-C064-CE5CAF5E2E94}"/>
          </ac:spMkLst>
        </pc:spChg>
        <pc:graphicFrameChg chg="add mod">
          <ac:chgData name="Jonas Van Rossem" userId="add44210-8875-4898-a422-aa35caf163ee" providerId="ADAL" clId="{306BDC33-11C1-4D39-97EF-8567E21A7ED3}" dt="2026-03-02T12:18:12.170" v="244" actId="14100"/>
          <ac:graphicFrameMkLst>
            <pc:docMk/>
            <pc:sldMk cId="2165331682" sldId="325"/>
            <ac:graphicFrameMk id="6" creationId="{046622B7-E1DF-B422-602D-6114462665D1}"/>
          </ac:graphicFrameMkLst>
        </pc:graphicFrameChg>
      </pc:sldChg>
      <pc:sldChg chg="modSp mod modAnim">
        <pc:chgData name="Jonas Van Rossem" userId="add44210-8875-4898-a422-aa35caf163ee" providerId="ADAL" clId="{306BDC33-11C1-4D39-97EF-8567E21A7ED3}" dt="2026-03-02T15:50:57.188" v="1051"/>
        <pc:sldMkLst>
          <pc:docMk/>
          <pc:sldMk cId="2407859862" sldId="327"/>
        </pc:sldMkLst>
        <pc:spChg chg="mod">
          <ac:chgData name="Jonas Van Rossem" userId="add44210-8875-4898-a422-aa35caf163ee" providerId="ADAL" clId="{306BDC33-11C1-4D39-97EF-8567E21A7ED3}" dt="2026-03-02T15:50:35.461" v="1046" actId="27636"/>
          <ac:spMkLst>
            <pc:docMk/>
            <pc:sldMk cId="2407859862" sldId="327"/>
            <ac:spMk id="3" creationId="{59BA9E0C-888D-3178-927A-78F60B98EF31}"/>
          </ac:spMkLst>
        </pc:spChg>
      </pc:sldChg>
      <pc:sldChg chg="delSp modSp mod delAnim modNotesTx">
        <pc:chgData name="Jonas Van Rossem" userId="add44210-8875-4898-a422-aa35caf163ee" providerId="ADAL" clId="{306BDC33-11C1-4D39-97EF-8567E21A7ED3}" dt="2026-03-02T15:43:03.545" v="1014" actId="20577"/>
        <pc:sldMkLst>
          <pc:docMk/>
          <pc:sldMk cId="661920434" sldId="328"/>
        </pc:sldMkLst>
        <pc:picChg chg="mod">
          <ac:chgData name="Jonas Van Rossem" userId="add44210-8875-4898-a422-aa35caf163ee" providerId="ADAL" clId="{306BDC33-11C1-4D39-97EF-8567E21A7ED3}" dt="2026-03-02T15:42:53.517" v="1012" actId="1076"/>
          <ac:picMkLst>
            <pc:docMk/>
            <pc:sldMk cId="661920434" sldId="328"/>
            <ac:picMk id="4" creationId="{198544F6-7E4B-F4E8-8C79-54E1FB72BC95}"/>
          </ac:picMkLst>
        </pc:picChg>
        <pc:picChg chg="del mod">
          <ac:chgData name="Jonas Van Rossem" userId="add44210-8875-4898-a422-aa35caf163ee" providerId="ADAL" clId="{306BDC33-11C1-4D39-97EF-8567E21A7ED3}" dt="2026-03-02T15:42:50.536" v="1011" actId="478"/>
          <ac:picMkLst>
            <pc:docMk/>
            <pc:sldMk cId="661920434" sldId="328"/>
            <ac:picMk id="8" creationId="{5EFA08F9-59EB-99AA-F374-0CF002E92AA5}"/>
          </ac:picMkLst>
        </pc:picChg>
      </pc:sldChg>
      <pc:sldChg chg="modSp modAnim">
        <pc:chgData name="Jonas Van Rossem" userId="add44210-8875-4898-a422-aa35caf163ee" providerId="ADAL" clId="{306BDC33-11C1-4D39-97EF-8567E21A7ED3}" dt="2026-03-02T15:50:10.458" v="1042"/>
        <pc:sldMkLst>
          <pc:docMk/>
          <pc:sldMk cId="2657435380" sldId="347"/>
        </pc:sldMkLst>
        <pc:spChg chg="mod">
          <ac:chgData name="Jonas Van Rossem" userId="add44210-8875-4898-a422-aa35caf163ee" providerId="ADAL" clId="{306BDC33-11C1-4D39-97EF-8567E21A7ED3}" dt="2026-03-02T15:50:05.212" v="1041" actId="20577"/>
          <ac:spMkLst>
            <pc:docMk/>
            <pc:sldMk cId="2657435380" sldId="347"/>
            <ac:spMk id="3" creationId="{FE31C7A9-5A16-FE5F-6FEA-587CC642692D}"/>
          </ac:spMkLst>
        </pc:spChg>
      </pc:sldChg>
      <pc:sldChg chg="modSp mod modAnim modNotesTx">
        <pc:chgData name="Jonas Van Rossem" userId="add44210-8875-4898-a422-aa35caf163ee" providerId="ADAL" clId="{306BDC33-11C1-4D39-97EF-8567E21A7ED3}" dt="2026-03-02T15:51:26.250" v="1055"/>
        <pc:sldMkLst>
          <pc:docMk/>
          <pc:sldMk cId="2322665574" sldId="348"/>
        </pc:sldMkLst>
        <pc:spChg chg="mod">
          <ac:chgData name="Jonas Van Rossem" userId="add44210-8875-4898-a422-aa35caf163ee" providerId="ADAL" clId="{306BDC33-11C1-4D39-97EF-8567E21A7ED3}" dt="2026-03-02T14:23:40.564" v="308" actId="20577"/>
          <ac:spMkLst>
            <pc:docMk/>
            <pc:sldMk cId="2322665574" sldId="348"/>
            <ac:spMk id="3" creationId="{774291D5-F864-6FD3-87A2-20E4E2D7CEFE}"/>
          </ac:spMkLst>
        </pc:spChg>
      </pc:sldChg>
      <pc:sldChg chg="modSp new mod modAnim">
        <pc:chgData name="Jonas Van Rossem" userId="add44210-8875-4898-a422-aa35caf163ee" providerId="ADAL" clId="{306BDC33-11C1-4D39-97EF-8567E21A7ED3}" dt="2026-03-02T15:52:05.288" v="1057"/>
        <pc:sldMkLst>
          <pc:docMk/>
          <pc:sldMk cId="514060591" sldId="349"/>
        </pc:sldMkLst>
        <pc:spChg chg="mod">
          <ac:chgData name="Jonas Van Rossem" userId="add44210-8875-4898-a422-aa35caf163ee" providerId="ADAL" clId="{306BDC33-11C1-4D39-97EF-8567E21A7ED3}" dt="2026-03-02T12:11:55.936" v="178" actId="20577"/>
          <ac:spMkLst>
            <pc:docMk/>
            <pc:sldMk cId="514060591" sldId="349"/>
            <ac:spMk id="2" creationId="{A40B4FFF-C341-7D2E-BA42-BC4C344676C8}"/>
          </ac:spMkLst>
        </pc:spChg>
        <pc:spChg chg="mod">
          <ac:chgData name="Jonas Van Rossem" userId="add44210-8875-4898-a422-aa35caf163ee" providerId="ADAL" clId="{306BDC33-11C1-4D39-97EF-8567E21A7ED3}" dt="2026-03-02T15:00:48.526" v="757" actId="20577"/>
          <ac:spMkLst>
            <pc:docMk/>
            <pc:sldMk cId="514060591" sldId="349"/>
            <ac:spMk id="3" creationId="{0BE5D3A3-A69D-D01D-93C4-106A29A75EAE}"/>
          </ac:spMkLst>
        </pc:spChg>
      </pc:sldChg>
      <pc:sldChg chg="modSp add mod modNotesTx">
        <pc:chgData name="Jonas Van Rossem" userId="add44210-8875-4898-a422-aa35caf163ee" providerId="ADAL" clId="{306BDC33-11C1-4D39-97EF-8567E21A7ED3}" dt="2026-03-02T15:47:14.360" v="1030" actId="20577"/>
        <pc:sldMkLst>
          <pc:docMk/>
          <pc:sldMk cId="4034252320" sldId="350"/>
        </pc:sldMkLst>
        <pc:spChg chg="mod">
          <ac:chgData name="Jonas Van Rossem" userId="add44210-8875-4898-a422-aa35caf163ee" providerId="ADAL" clId="{306BDC33-11C1-4D39-97EF-8567E21A7ED3}" dt="2026-03-02T14:47:21.967" v="465" actId="404"/>
          <ac:spMkLst>
            <pc:docMk/>
            <pc:sldMk cId="4034252320" sldId="350"/>
            <ac:spMk id="2" creationId="{EC12946A-38F0-C302-CDE9-C304F840CC35}"/>
          </ac:spMkLst>
        </pc:spChg>
        <pc:spChg chg="mod">
          <ac:chgData name="Jonas Van Rossem" userId="add44210-8875-4898-a422-aa35caf163ee" providerId="ADAL" clId="{306BDC33-11C1-4D39-97EF-8567E21A7ED3}" dt="2026-03-02T14:54:35.127" v="736" actId="20578"/>
          <ac:spMkLst>
            <pc:docMk/>
            <pc:sldMk cId="4034252320" sldId="350"/>
            <ac:spMk id="7" creationId="{36806C35-5D94-A706-5D80-52626ADE41C4}"/>
          </ac:spMkLst>
        </pc:spChg>
        <pc:graphicFrameChg chg="mod">
          <ac:chgData name="Jonas Van Rossem" userId="add44210-8875-4898-a422-aa35caf163ee" providerId="ADAL" clId="{306BDC33-11C1-4D39-97EF-8567E21A7ED3}" dt="2026-03-02T14:48:27.364" v="523" actId="20577"/>
          <ac:graphicFrameMkLst>
            <pc:docMk/>
            <pc:sldMk cId="4034252320" sldId="350"/>
            <ac:graphicFrameMk id="6" creationId="{27078C46-C1C9-DCB8-7ECD-894A36141701}"/>
          </ac:graphicFrameMkLst>
        </pc:graphicFrameChg>
      </pc:sldChg>
      <pc:sldChg chg="modSp add mod modNotesTx">
        <pc:chgData name="Jonas Van Rossem" userId="add44210-8875-4898-a422-aa35caf163ee" providerId="ADAL" clId="{306BDC33-11C1-4D39-97EF-8567E21A7ED3}" dt="2026-03-02T15:40:17.759" v="906" actId="20577"/>
        <pc:sldMkLst>
          <pc:docMk/>
          <pc:sldMk cId="2899598809" sldId="351"/>
        </pc:sldMkLst>
        <pc:spChg chg="mod">
          <ac:chgData name="Jonas Van Rossem" userId="add44210-8875-4898-a422-aa35caf163ee" providerId="ADAL" clId="{306BDC33-11C1-4D39-97EF-8567E21A7ED3}" dt="2026-03-02T15:40:17.759" v="906" actId="20577"/>
          <ac:spMkLst>
            <pc:docMk/>
            <pc:sldMk cId="2899598809" sldId="351"/>
            <ac:spMk id="7" creationId="{80AC4FCA-4F18-8297-ABE4-FE4D005F4113}"/>
          </ac:spMkLst>
        </pc:spChg>
        <pc:graphicFrameChg chg="mod">
          <ac:chgData name="Jonas Van Rossem" userId="add44210-8875-4898-a422-aa35caf163ee" providerId="ADAL" clId="{306BDC33-11C1-4D39-97EF-8567E21A7ED3}" dt="2026-03-02T14:52:00.155" v="609" actId="20577"/>
          <ac:graphicFrameMkLst>
            <pc:docMk/>
            <pc:sldMk cId="2899598809" sldId="351"/>
            <ac:graphicFrameMk id="6" creationId="{15AED00E-8624-0190-945A-924AFA1828F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nl-BE"/>
        </a:p>
      </c:txPr>
    </c:title>
    <c:autoTitleDeleted val="0"/>
    <c:plotArea>
      <c:layout/>
      <c:doughnutChart>
        <c:varyColors val="1"/>
        <c:ser>
          <c:idx val="0"/>
          <c:order val="0"/>
          <c:tx>
            <c:strRef>
              <c:f>Blad1!$B$1</c:f>
              <c:strCache>
                <c:ptCount val="1"/>
                <c:pt idx="0">
                  <c:v>Share of students who have ever been approached to carry out a criminal task</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Yes</c:v>
                </c:pt>
                <c:pt idx="1">
                  <c:v>No</c:v>
                </c:pt>
              </c:strCache>
            </c:strRef>
          </c:cat>
          <c:val>
            <c:numRef>
              <c:f>Blad1!$B$2:$B$3</c:f>
              <c:numCache>
                <c:formatCode>0%</c:formatCode>
                <c:ptCount val="2"/>
                <c:pt idx="0">
                  <c:v>0.2</c:v>
                </c:pt>
                <c:pt idx="1">
                  <c:v>0.8</c:v>
                </c:pt>
              </c:numCache>
            </c:numRef>
          </c:val>
          <c:extLst>
            <c:ext xmlns:c16="http://schemas.microsoft.com/office/drawing/2014/chart" uri="{C3380CC4-5D6E-409C-BE32-E72D297353CC}">
              <c16:uniqueId val="{00000000-B78A-4F88-B521-13E060E4FF57}"/>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Share approached students that carried out the criminal</a:t>
            </a:r>
            <a:r>
              <a:rPr lang="en-US" baseline="0" dirty="0"/>
              <a:t> task</a:t>
            </a:r>
            <a:endParaRPr lang="en-US" dirty="0"/>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nl-BE"/>
        </a:p>
      </c:txPr>
    </c:title>
    <c:autoTitleDeleted val="0"/>
    <c:plotArea>
      <c:layout/>
      <c:doughnutChart>
        <c:varyColors val="1"/>
        <c:ser>
          <c:idx val="0"/>
          <c:order val="0"/>
          <c:tx>
            <c:strRef>
              <c:f>Blad1!$B$1</c:f>
              <c:strCache>
                <c:ptCount val="1"/>
                <c:pt idx="0">
                  <c:v>Share of students who have ever been approached to carry out a criminal task</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Yes</c:v>
                </c:pt>
                <c:pt idx="1">
                  <c:v>No</c:v>
                </c:pt>
              </c:strCache>
            </c:strRef>
          </c:cat>
          <c:val>
            <c:numRef>
              <c:f>Blad1!$B$2:$B$3</c:f>
              <c:numCache>
                <c:formatCode>0%</c:formatCode>
                <c:ptCount val="2"/>
                <c:pt idx="0">
                  <c:v>0.6</c:v>
                </c:pt>
                <c:pt idx="1">
                  <c:v>0.4</c:v>
                </c:pt>
              </c:numCache>
            </c:numRef>
          </c:val>
          <c:extLst>
            <c:ext xmlns:c16="http://schemas.microsoft.com/office/drawing/2014/chart" uri="{C3380CC4-5D6E-409C-BE32-E72D297353CC}">
              <c16:uniqueId val="{00000000-B78A-4F88-B521-13E060E4FF57}"/>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Did they knew the person who approached</a:t>
            </a:r>
            <a:r>
              <a:rPr lang="en-US" baseline="0" dirty="0"/>
              <a:t> them</a:t>
            </a:r>
            <a:endParaRPr lang="en-US" dirty="0"/>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nl-BE"/>
        </a:p>
      </c:txPr>
    </c:title>
    <c:autoTitleDeleted val="0"/>
    <c:plotArea>
      <c:layout/>
      <c:doughnutChart>
        <c:varyColors val="1"/>
        <c:ser>
          <c:idx val="0"/>
          <c:order val="0"/>
          <c:tx>
            <c:strRef>
              <c:f>Blad1!$B$1</c:f>
              <c:strCache>
                <c:ptCount val="1"/>
                <c:pt idx="0">
                  <c:v>Share of students who have ever been approached to carry out a criminal task</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Very well</c:v>
                </c:pt>
                <c:pt idx="1">
                  <c:v>A little</c:v>
                </c:pt>
                <c:pt idx="2">
                  <c:v>Not at all</c:v>
                </c:pt>
              </c:strCache>
            </c:strRef>
          </c:cat>
          <c:val>
            <c:numRef>
              <c:f>Blad1!$B$2:$B$4</c:f>
              <c:numCache>
                <c:formatCode>0%</c:formatCode>
                <c:ptCount val="3"/>
                <c:pt idx="0">
                  <c:v>0.53</c:v>
                </c:pt>
                <c:pt idx="1">
                  <c:v>0.27</c:v>
                </c:pt>
                <c:pt idx="2">
                  <c:v>0.2</c:v>
                </c:pt>
              </c:numCache>
            </c:numRef>
          </c:val>
          <c:extLst>
            <c:ext xmlns:c16="http://schemas.microsoft.com/office/drawing/2014/chart" uri="{C3380CC4-5D6E-409C-BE32-E72D297353CC}">
              <c16:uniqueId val="{00000000-B78A-4F88-B521-13E060E4FF57}"/>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C167DED6-809E-B44C-AA8A-9EC994064BB7}" type="datetimeFigureOut">
              <a:rPr lang="nl-NL" smtClean="0"/>
              <a:t>2-3-2026</a:t>
            </a:fld>
            <a:endParaRPr lang="nl-NL"/>
          </a:p>
        </p:txBody>
      </p:sp>
      <p:sp>
        <p:nvSpPr>
          <p:cNvPr id="4" name="Tijdelijke aanduiding voor voettekst 3"/>
          <p:cNvSpPr>
            <a:spLocks noGrp="1"/>
          </p:cNvSpPr>
          <p:nvPr>
            <p:ph type="ftr" sz="quarter" idx="2"/>
          </p:nvPr>
        </p:nvSpPr>
        <p:spPr>
          <a:xfrm>
            <a:off x="1" y="9430092"/>
            <a:ext cx="2945659" cy="49813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30092"/>
            <a:ext cx="2945659" cy="498135"/>
          </a:xfrm>
          <a:prstGeom prst="rect">
            <a:avLst/>
          </a:prstGeom>
        </p:spPr>
        <p:txBody>
          <a:bodyPr vert="horz" lIns="91440" tIns="45720" rIns="91440" bIns="45720" rtlCol="0" anchor="b"/>
          <a:lstStyle>
            <a:lvl1pPr algn="r">
              <a:defRPr sz="1200"/>
            </a:lvl1pPr>
          </a:lstStyle>
          <a:p>
            <a:fld id="{D7B96C32-516E-694C-80B9-E469F4CB02E9}" type="slidenum">
              <a:rPr lang="nl-NL" smtClean="0"/>
              <a:t>‹nr.›</a:t>
            </a:fld>
            <a:endParaRPr lang="nl-NL"/>
          </a:p>
        </p:txBody>
      </p:sp>
    </p:spTree>
    <p:extLst>
      <p:ext uri="{BB962C8B-B14F-4D97-AF65-F5344CB8AC3E}">
        <p14:creationId xmlns:p14="http://schemas.microsoft.com/office/powerpoint/2010/main" val="775123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8DE019EA-AC92-455A-A11F-F683C5156120}" type="datetimeFigureOut">
              <a:rPr lang="nl-BE" smtClean="0"/>
              <a:t>2/03/2026</a:t>
            </a:fld>
            <a:endParaRPr lang="nl-BE"/>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4B0656DE-CB42-4FDC-A807-C10209951F5A}" type="slidenum">
              <a:rPr lang="nl-BE" smtClean="0"/>
              <a:t>‹nr.›</a:t>
            </a:fld>
            <a:endParaRPr lang="nl-BE"/>
          </a:p>
        </p:txBody>
      </p:sp>
    </p:spTree>
    <p:extLst>
      <p:ext uri="{BB962C8B-B14F-4D97-AF65-F5344CB8AC3E}">
        <p14:creationId xmlns:p14="http://schemas.microsoft.com/office/powerpoint/2010/main" val="105616990"/>
      </p:ext>
    </p:extLst>
  </p:cSld>
  <p:clrMap bg1="lt1" tx1="dk1" bg2="lt2" tx2="dk2" accent1="accent1" accent2="accent2" accent3="accent3" accent4="accent4" accent5="accent5" accent6="accent6" hlink="hlink" folHlink="folHlink"/>
  <p:notesStyle>
    <a:lvl1pPr marL="0" algn="l" defTabSz="914187" rtl="0" eaLnBrk="1" latinLnBrk="0" hangingPunct="1">
      <a:defRPr sz="1200" kern="1200">
        <a:solidFill>
          <a:schemeClr val="tx1"/>
        </a:solidFill>
        <a:latin typeface="+mn-lt"/>
        <a:ea typeface="+mn-ea"/>
        <a:cs typeface="+mn-cs"/>
      </a:defRPr>
    </a:lvl1pPr>
    <a:lvl2pPr marL="457093" algn="l" defTabSz="914187" rtl="0" eaLnBrk="1" latinLnBrk="0" hangingPunct="1">
      <a:defRPr sz="1200" kern="1200">
        <a:solidFill>
          <a:schemeClr val="tx1"/>
        </a:solidFill>
        <a:latin typeface="+mn-lt"/>
        <a:ea typeface="+mn-ea"/>
        <a:cs typeface="+mn-cs"/>
      </a:defRPr>
    </a:lvl2pPr>
    <a:lvl3pPr marL="914187" algn="l" defTabSz="914187" rtl="0" eaLnBrk="1" latinLnBrk="0" hangingPunct="1">
      <a:defRPr sz="1200" kern="1200">
        <a:solidFill>
          <a:schemeClr val="tx1"/>
        </a:solidFill>
        <a:latin typeface="+mn-lt"/>
        <a:ea typeface="+mn-ea"/>
        <a:cs typeface="+mn-cs"/>
      </a:defRPr>
    </a:lvl3pPr>
    <a:lvl4pPr marL="1371279" algn="l" defTabSz="914187" rtl="0" eaLnBrk="1" latinLnBrk="0" hangingPunct="1">
      <a:defRPr sz="1200" kern="1200">
        <a:solidFill>
          <a:schemeClr val="tx1"/>
        </a:solidFill>
        <a:latin typeface="+mn-lt"/>
        <a:ea typeface="+mn-ea"/>
        <a:cs typeface="+mn-cs"/>
      </a:defRPr>
    </a:lvl4pPr>
    <a:lvl5pPr marL="1828374" algn="l" defTabSz="914187" rtl="0" eaLnBrk="1" latinLnBrk="0" hangingPunct="1">
      <a:defRPr sz="1200" kern="1200">
        <a:solidFill>
          <a:schemeClr val="tx1"/>
        </a:solidFill>
        <a:latin typeface="+mn-lt"/>
        <a:ea typeface="+mn-ea"/>
        <a:cs typeface="+mn-cs"/>
      </a:defRPr>
    </a:lvl5pPr>
    <a:lvl6pPr marL="2285466" algn="l" defTabSz="914187" rtl="0" eaLnBrk="1" latinLnBrk="0" hangingPunct="1">
      <a:defRPr sz="1200" kern="1200">
        <a:solidFill>
          <a:schemeClr val="tx1"/>
        </a:solidFill>
        <a:latin typeface="+mn-lt"/>
        <a:ea typeface="+mn-ea"/>
        <a:cs typeface="+mn-cs"/>
      </a:defRPr>
    </a:lvl6pPr>
    <a:lvl7pPr marL="2742560" algn="l" defTabSz="914187" rtl="0" eaLnBrk="1" latinLnBrk="0" hangingPunct="1">
      <a:defRPr sz="1200" kern="1200">
        <a:solidFill>
          <a:schemeClr val="tx1"/>
        </a:solidFill>
        <a:latin typeface="+mn-lt"/>
        <a:ea typeface="+mn-ea"/>
        <a:cs typeface="+mn-cs"/>
      </a:defRPr>
    </a:lvl7pPr>
    <a:lvl8pPr marL="3199654" algn="l" defTabSz="914187" rtl="0" eaLnBrk="1" latinLnBrk="0" hangingPunct="1">
      <a:defRPr sz="1200" kern="1200">
        <a:solidFill>
          <a:schemeClr val="tx1"/>
        </a:solidFill>
        <a:latin typeface="+mn-lt"/>
        <a:ea typeface="+mn-ea"/>
        <a:cs typeface="+mn-cs"/>
      </a:defRPr>
    </a:lvl8pPr>
    <a:lvl9pPr marL="3656748" algn="l" defTabSz="9141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Good morning, good afternoon, or good evening, depending on where in the world you are joining this webinar from. My name is Jonas van Rossum, and I am a project manager for prevention and safety in the city of Mechelen.</a:t>
            </a:r>
          </a:p>
          <a:p>
            <a:endParaRPr lang="en-US" dirty="0"/>
          </a:p>
          <a:p>
            <a:r>
              <a:rPr lang="en-US" dirty="0"/>
              <a:t>Today, I will give you a short presentation about a project that we were able to </a:t>
            </a:r>
            <a:r>
              <a:rPr lang="en-US" dirty="0" err="1"/>
              <a:t>realise</a:t>
            </a:r>
            <a:r>
              <a:rPr lang="en-US" dirty="0"/>
              <a:t> thanks to the Peace Incentive Fund of PIOC. This project consists of a survey among young people about the way they are being approached to commit crimes. </a:t>
            </a:r>
          </a:p>
          <a:p>
            <a:endParaRPr lang="en-US" dirty="0"/>
          </a:p>
          <a:p>
            <a:r>
              <a:rPr lang="en-US" dirty="0"/>
              <a:t>I will first provide some context about the city of Mechelen and explain why we decided to conduct this survey. Afterwards, I will focus on our approach and methodology, and finally, I will present the main results of the survey.</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1</a:t>
            </a:fld>
            <a:endParaRPr lang="nl-BE"/>
          </a:p>
        </p:txBody>
      </p:sp>
    </p:spTree>
    <p:extLst>
      <p:ext uri="{BB962C8B-B14F-4D97-AF65-F5344CB8AC3E}">
        <p14:creationId xmlns:p14="http://schemas.microsoft.com/office/powerpoint/2010/main" val="333926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426C-FAB2-251C-3722-3FFD1D1998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C6DE42-3239-46AD-ECC2-FE1AC0142A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96D91B-A20F-F1A1-2A3B-C3C265B475B3}"/>
              </a:ext>
            </a:extLst>
          </p:cNvPr>
          <p:cNvSpPr>
            <a:spLocks noGrp="1"/>
          </p:cNvSpPr>
          <p:nvPr>
            <p:ph type="body" idx="1"/>
          </p:nvPr>
        </p:nvSpPr>
        <p:spPr/>
        <p:txBody>
          <a:bodyPr/>
          <a:lstStyle/>
          <a:p>
            <a:r>
              <a:rPr lang="en-US" dirty="0"/>
              <a:t>Finally, we looked at who approached them. The results show that this usually happens within their own social network. Most young people reported being approached by someone they already knew well, such as friends, peers, or acquaintances through school or their broader social circle. Only a minority were approached by complete strangers. We were also surprised to see that online recruitment played a relatively limited role. In most cases, recruitment took place through direct and personal contacts.</a:t>
            </a:r>
          </a:p>
          <a:p>
            <a:endParaRPr lang="nl-BE" dirty="0"/>
          </a:p>
        </p:txBody>
      </p:sp>
      <p:sp>
        <p:nvSpPr>
          <p:cNvPr id="4" name="Tijdelijke aanduiding voor dianummer 3">
            <a:extLst>
              <a:ext uri="{FF2B5EF4-FFF2-40B4-BE49-F238E27FC236}">
                <a16:creationId xmlns:a16="http://schemas.microsoft.com/office/drawing/2014/main" id="{4C035039-DFD1-181A-2A8D-33A206582394}"/>
              </a:ext>
            </a:extLst>
          </p:cNvPr>
          <p:cNvSpPr>
            <a:spLocks noGrp="1"/>
          </p:cNvSpPr>
          <p:nvPr>
            <p:ph type="sldNum" sz="quarter" idx="5"/>
          </p:nvPr>
        </p:nvSpPr>
        <p:spPr/>
        <p:txBody>
          <a:bodyPr/>
          <a:lstStyle/>
          <a:p>
            <a:fld id="{4B0656DE-CB42-4FDC-A807-C10209951F5A}" type="slidenum">
              <a:rPr lang="nl-BE" smtClean="0"/>
              <a:t>10</a:t>
            </a:fld>
            <a:endParaRPr lang="nl-BE"/>
          </a:p>
        </p:txBody>
      </p:sp>
    </p:spTree>
    <p:extLst>
      <p:ext uri="{BB962C8B-B14F-4D97-AF65-F5344CB8AC3E}">
        <p14:creationId xmlns:p14="http://schemas.microsoft.com/office/powerpoint/2010/main" val="108322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brings me to the next steps and the future perspective of this project.</a:t>
            </a:r>
          </a:p>
          <a:p>
            <a:r>
              <a:rPr lang="en-US" dirty="0"/>
              <a:t>First of all, the survey has already helped us to build a stronger relationship with schools and the educational sector. This is very important, because it allows us to strengthen our other interventions on this topic. For example, we work with a case-based approach, where it is crucial that schools detect and report early warning signals. Thanks to this project, we now have a stronger foundation to further develop this cooperation with schools.</a:t>
            </a:r>
          </a:p>
          <a:p>
            <a:r>
              <a:rPr lang="en-US" dirty="0"/>
              <a:t>Secondly, regarding the results of the survey itself, our next step is to further </a:t>
            </a:r>
            <a:r>
              <a:rPr lang="en-US" dirty="0" err="1"/>
              <a:t>analyse</a:t>
            </a:r>
            <a:r>
              <a:rPr lang="en-US" dirty="0"/>
              <a:t> and interpret the data. We plan to return to practitioners and experts in the field and discuss the findings with them in a qualitative way. We have already drawn some internal conclusions within the city administration, but we want to validate and refine these insights together with professionals working directly with young people.</a:t>
            </a:r>
          </a:p>
          <a:p>
            <a:r>
              <a:rPr lang="en-US" dirty="0"/>
              <a:t>For example, one of the key questions is whether we are dealing with a specific “hard core” group of young people who are repeatedly approached and involved. Understanding this dynamic is essential for designing effective prevention and intervention strategies.</a:t>
            </a:r>
          </a:p>
          <a:p>
            <a:r>
              <a:rPr lang="en-US" dirty="0"/>
              <a:t>So, in summary, our future work focuses on two main priorities: first, continuing to explore the meaning and implications of the data, and second, further deepening our cooperation with schools in order to better prevent youth involvement in crime.</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11</a:t>
            </a:fld>
            <a:endParaRPr lang="nl-BE"/>
          </a:p>
        </p:txBody>
      </p:sp>
    </p:spTree>
    <p:extLst>
      <p:ext uri="{BB962C8B-B14F-4D97-AF65-F5344CB8AC3E}">
        <p14:creationId xmlns:p14="http://schemas.microsoft.com/office/powerpoint/2010/main" val="329859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First, I would like to give some context about the city of Mechelen. Mechelen is a Belgian provincial city with around 90,000 inhabitants. It is located between the major cities of Antwerp and Brussels. </a:t>
            </a:r>
          </a:p>
          <a:p>
            <a:endParaRPr lang="en-US" dirty="0"/>
          </a:p>
          <a:p>
            <a:r>
              <a:rPr lang="en-US" dirty="0"/>
              <a:t>To better understand our situation, it is important to look at the regional context. The port of Antwerp is one of the main entry points for drug import in Europe. At the same time, in Brussels, we see a lot of visible street violence linked to drug-related conflicts.</a:t>
            </a:r>
          </a:p>
          <a:p>
            <a:endParaRPr lang="en-US" dirty="0"/>
          </a:p>
          <a:p>
            <a:r>
              <a:rPr lang="en-US" dirty="0"/>
              <a:t>Over the past decades, Mechelen has gone through an important local evolution. The city transformed from a place with a rather unsafe image into a model city. This was achieved through strong improvements in public space and the development of an innovative safety policy. In addition, Mechelen has been involved in many international cooperation projects in recent years.</a:t>
            </a:r>
          </a:p>
          <a:p>
            <a:endParaRPr lang="en-US" dirty="0"/>
          </a:p>
          <a:p>
            <a:r>
              <a:rPr lang="en-US" dirty="0"/>
              <a:t>However, despite these efforts, we still face several challenges today. </a:t>
            </a:r>
            <a:r>
              <a:rPr lang="en-US" dirty="0" err="1"/>
              <a:t>Organised</a:t>
            </a:r>
            <a:r>
              <a:rPr lang="en-US" dirty="0"/>
              <a:t> drug crime remains a key issue for our city. That is why, since 2023, Mechelen has developed and implemented a local action plan to tackle </a:t>
            </a:r>
            <a:r>
              <a:rPr lang="en-US" dirty="0" err="1"/>
              <a:t>organised</a:t>
            </a:r>
            <a:r>
              <a:rPr lang="en-US" dirty="0"/>
              <a:t> drug crime.</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2</a:t>
            </a:fld>
            <a:endParaRPr lang="nl-BE"/>
          </a:p>
        </p:txBody>
      </p:sp>
    </p:spTree>
    <p:extLst>
      <p:ext uri="{BB962C8B-B14F-4D97-AF65-F5344CB8AC3E}">
        <p14:creationId xmlns:p14="http://schemas.microsoft.com/office/powerpoint/2010/main" val="134180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context of this action plan is linked to a series of incidents that took place at the beginning of 2023. During that period, we experienced several violent incidents that could be clearly linked to </a:t>
            </a:r>
            <a:r>
              <a:rPr lang="en-US" dirty="0" err="1"/>
              <a:t>organised</a:t>
            </a:r>
            <a:r>
              <a:rPr lang="en-US" dirty="0"/>
              <a:t> drug crime.</a:t>
            </a:r>
          </a:p>
          <a:p>
            <a:endParaRPr lang="en-US" dirty="0"/>
          </a:p>
          <a:p>
            <a:r>
              <a:rPr lang="en-US" dirty="0"/>
              <a:t>Until then, this type of violence was mainly something we saw in major port cities such as Antwerp and Rotterdam. However, at that moment, we started to see similar phenomena emerging in Mechelen as well. These incidents mainly involved firebomb attacks targeting houses and vehicles, often in the context of criminal retaliation within the drug environment.</a:t>
            </a:r>
          </a:p>
          <a:p>
            <a:endParaRPr lang="en-US" dirty="0"/>
          </a:p>
          <a:p>
            <a:r>
              <a:rPr lang="en-US" dirty="0"/>
              <a:t>This situation was a clear wake-up call for us. It pushed the city to take further action and to strengthen cooperation with our key partners. As a result, we decided to develop a local action plan together with the local police and the public prosecutor’s office.</a:t>
            </a:r>
          </a:p>
          <a:p>
            <a:pPr algn="just">
              <a:lnSpc>
                <a:spcPct val="107000"/>
              </a:lnSpc>
              <a:spcAft>
                <a:spcPts val="800"/>
              </a:spcAft>
            </a:pPr>
            <a:endParaRPr lang="en-US" dirty="0">
              <a:effectLst/>
            </a:endParaRPr>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3</a:t>
            </a:fld>
            <a:endParaRPr lang="nl-BE"/>
          </a:p>
        </p:txBody>
      </p:sp>
    </p:spTree>
    <p:extLst>
      <p:ext uri="{BB962C8B-B14F-4D97-AF65-F5344CB8AC3E}">
        <p14:creationId xmlns:p14="http://schemas.microsoft.com/office/powerpoint/2010/main" val="427841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next question, of course, is why we chose to develop a local action plan against </a:t>
            </a:r>
            <a:r>
              <a:rPr lang="en-US" dirty="0" err="1"/>
              <a:t>organised</a:t>
            </a:r>
            <a:r>
              <a:rPr lang="en-US" dirty="0"/>
              <a:t> drug crime. Traditionally, over the past decades, the focus has been strongly on international cooperation and a global approach. This makes sense, because </a:t>
            </a:r>
            <a:r>
              <a:rPr lang="en-US" dirty="0" err="1"/>
              <a:t>organised</a:t>
            </a:r>
            <a:r>
              <a:rPr lang="en-US" dirty="0"/>
              <a:t> drug crime has a very strong international dimension.</a:t>
            </a:r>
          </a:p>
          <a:p>
            <a:r>
              <a:rPr lang="en-US" dirty="0"/>
              <a:t>However, what we increasingly see are the local effects of </a:t>
            </a:r>
            <a:r>
              <a:rPr lang="en-US" dirty="0" err="1"/>
              <a:t>organised</a:t>
            </a:r>
            <a:r>
              <a:rPr lang="en-US" dirty="0"/>
              <a:t> drug crime, often referred to as its undermining effects. These effects are very visible at the local level and directly impact our communities. To tackle these challenges, a </a:t>
            </a:r>
            <a:r>
              <a:rPr lang="en-US" dirty="0" err="1"/>
              <a:t>decentralised</a:t>
            </a:r>
            <a:r>
              <a:rPr lang="en-US" dirty="0"/>
              <a:t> and local approach is needed. Such an approach should focus on multidisciplinary cooperation and strong information sharing between different partners. This is exactly what our action plan aims to achieve.</a:t>
            </a:r>
          </a:p>
          <a:p>
            <a:r>
              <a:rPr lang="en-US" dirty="0"/>
              <a:t>In addition, we wanted to develop an evidence-based approach. One of the key components of this was to gain a better understanding of </a:t>
            </a:r>
            <a:r>
              <a:rPr lang="en-US" dirty="0" err="1"/>
              <a:t>organised</a:t>
            </a:r>
            <a:r>
              <a:rPr lang="en-US" dirty="0"/>
              <a:t> drug crime in Mechelen. In other words, we wanted to build a clearer and more detailed picture of the local situation in order to design more effective policies and interventions.</a:t>
            </a:r>
          </a:p>
          <a:p>
            <a:endParaRPr lang="en-US" b="0" i="0" dirty="0">
              <a:solidFill>
                <a:srgbClr val="0D0D0D"/>
              </a:solidFill>
              <a:effectLst/>
              <a:latin typeface="Söhne"/>
            </a:endParaRPr>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4</a:t>
            </a:fld>
            <a:endParaRPr lang="nl-BE"/>
          </a:p>
        </p:txBody>
      </p:sp>
    </p:spTree>
    <p:extLst>
      <p:ext uri="{BB962C8B-B14F-4D97-AF65-F5344CB8AC3E}">
        <p14:creationId xmlns:p14="http://schemas.microsoft.com/office/powerpoint/2010/main" val="106778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brings me to the next step in our process. Based on the interviews with field workers, we identified several important conclusions. First, there was a clear need to focus on risk factors for youth involvement in </a:t>
            </a:r>
            <a:r>
              <a:rPr lang="en-US" dirty="0" err="1"/>
              <a:t>organised</a:t>
            </a:r>
            <a:r>
              <a:rPr lang="en-US" dirty="0"/>
              <a:t> crime. Practitioners also reported increasing signals of youth involvement and recruitment, often at a younger age. These findings made it clear that we needed more quantitative data to better understand the scope and nature of this phenomenon.</a:t>
            </a:r>
          </a:p>
          <a:p>
            <a:r>
              <a:rPr lang="en-US" dirty="0"/>
              <a:t>As a result, we decided to develop a survey. For this, we looked at existing good practices and worked in close cooperation with different partners. We were inspired in particular by a similar survey conducted by the city of Antwerp. In addition, we received strong academic support from Ghent University in the development and implementation of the study. Because of the findings from the fieldwork, we deliberately chose to focus on young people’s involvement in drug related crime.</a:t>
            </a:r>
          </a:p>
          <a:p>
            <a:endParaRPr lang="en-US" dirty="0"/>
          </a:p>
          <a:p>
            <a:r>
              <a:rPr lang="en-US" dirty="0"/>
              <a:t>At the same time, we deliberately chose a broad focus. We did not limit the survey to </a:t>
            </a:r>
            <a:r>
              <a:rPr lang="en-US" dirty="0" err="1"/>
              <a:t>organised</a:t>
            </a:r>
            <a:r>
              <a:rPr lang="en-US" dirty="0"/>
              <a:t> drug crime only, but looked at a wider range of offences. This is because </a:t>
            </a:r>
            <a:r>
              <a:rPr lang="en-US" dirty="0" err="1"/>
              <a:t>organised</a:t>
            </a:r>
            <a:r>
              <a:rPr lang="en-US" dirty="0"/>
              <a:t> drug crime today is </a:t>
            </a:r>
            <a:r>
              <a:rPr lang="en-US" dirty="0" err="1"/>
              <a:t>characterised</a:t>
            </a:r>
            <a:r>
              <a:rPr lang="en-US" dirty="0"/>
              <a:t> by many related or undermining phenomena. Therefore, this broader approach allowed us to gain a more realistic and comprehensive picture of the risks young people may face.</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5</a:t>
            </a:fld>
            <a:endParaRPr lang="nl-BE"/>
          </a:p>
        </p:txBody>
      </p:sp>
    </p:spTree>
    <p:extLst>
      <p:ext uri="{BB962C8B-B14F-4D97-AF65-F5344CB8AC3E}">
        <p14:creationId xmlns:p14="http://schemas.microsoft.com/office/powerpoint/2010/main" val="47423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187" rtl="0" eaLnBrk="1" fontAlgn="auto" latinLnBrk="0" hangingPunct="1">
              <a:lnSpc>
                <a:spcPct val="100000"/>
              </a:lnSpc>
              <a:spcBef>
                <a:spcPts val="0"/>
              </a:spcBef>
              <a:spcAft>
                <a:spcPts val="0"/>
              </a:spcAft>
              <a:buClrTx/>
              <a:buSzTx/>
              <a:buFontTx/>
              <a:buNone/>
              <a:tabLst/>
              <a:defRPr/>
            </a:pPr>
            <a:r>
              <a:rPr lang="en-US" dirty="0"/>
              <a:t>The main objective was to answer several key questions. We wanted to know for which types of offences young people are being approached. We also wanted to understand through which channels this happens. For example, does this take place at school, online, or during their free time? Another important question was who approaches them. Are these friends, family members, or other actors? And finally, we wanted to know how frequently young people receive such requests.</a:t>
            </a:r>
          </a:p>
          <a:p>
            <a:endParaRPr lang="nl-BE" dirty="0"/>
          </a:p>
          <a:p>
            <a:r>
              <a:rPr lang="en-US" dirty="0"/>
              <a:t>Of course, we are aware that conducting a survey like this always comes with certain limitations. For example, there is always the risk of socially desirable answers. We cannot be completely sure whether all respondents answered honestly, and therefore we do not know to what extent the results fully reflect reality.</a:t>
            </a:r>
          </a:p>
          <a:p>
            <a:endParaRPr lang="en-US" dirty="0"/>
          </a:p>
          <a:p>
            <a:r>
              <a:rPr lang="en-US" dirty="0"/>
              <a:t>However, generating data and insights was not the only objective of this survey. The survey also served as a starting point to develop stronger and more structural cooperation with schools in Mechelen on this topic. It helped us to open the dialogue, build trust, and create awareness.</a:t>
            </a:r>
          </a:p>
          <a:p>
            <a:endParaRPr lang="en-US" dirty="0"/>
          </a:p>
          <a:p>
            <a:r>
              <a:rPr lang="en-US" dirty="0"/>
              <a:t>In that sense, the survey had a dual purpose. On the one hand, it allowed us to better understand the risks and experiences of young people. On the other hand, it helped us to create support and commitment among schools so that we can address this challenge together in the future.</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6</a:t>
            </a:fld>
            <a:endParaRPr lang="nl-BE" dirty="0"/>
          </a:p>
        </p:txBody>
      </p:sp>
    </p:spTree>
    <p:extLst>
      <p:ext uri="{BB962C8B-B14F-4D97-AF65-F5344CB8AC3E}">
        <p14:creationId xmlns:p14="http://schemas.microsoft.com/office/powerpoint/2010/main" val="8474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First, we </a:t>
            </a:r>
            <a:r>
              <a:rPr lang="en-US" dirty="0" err="1"/>
              <a:t>organised</a:t>
            </a:r>
            <a:r>
              <a:rPr lang="en-US" dirty="0"/>
              <a:t> face-to-face meetings with the schools in Mechelen. The aim was to explain the project, answer their questions, and convince them to participate. At the beginning, we were not sure how much interest there would be, given the sensitivity of the topic. However, the response was very positive. In the end, around 65 percent of the secondary schools in Mechelen decided to participate.</a:t>
            </a:r>
          </a:p>
          <a:p>
            <a:endParaRPr lang="en-US" dirty="0"/>
          </a:p>
          <a:p>
            <a:r>
              <a:rPr lang="en-US" dirty="0"/>
              <a:t>A second key priority was confidentiality and data protection. We clearly guaranteed that no results would ever be linked to individual schools. In other words, it would not be possible to identify how students in a specific school responded. To ensure this, we worked together with an external research agency. The raw data were collected and managed by this agency, which meant that we, as the city, did not know which data were linked to which schools. This separation of roles was essential to build trust and to encourage participation.</a:t>
            </a:r>
          </a:p>
          <a:p>
            <a:endParaRPr lang="en-US" dirty="0"/>
          </a:p>
          <a:p>
            <a:r>
              <a:rPr lang="en-US" dirty="0"/>
              <a:t>In terms of implementation, we provided schools with a clear and ready-to-use information package. This explained step by step how they could </a:t>
            </a:r>
            <a:r>
              <a:rPr lang="en-US" dirty="0" err="1"/>
              <a:t>organise</a:t>
            </a:r>
            <a:r>
              <a:rPr lang="en-US" dirty="0"/>
              <a:t> the survey. The survey itself was conducted online in the classroom. Participation was completely voluntary, both for the schools and for the students. This approach helped us to reach a high response rate.</a:t>
            </a:r>
          </a:p>
          <a:p>
            <a:endParaRPr lang="en-US" dirty="0"/>
          </a:p>
          <a:p>
            <a:r>
              <a:rPr lang="en-US" dirty="0"/>
              <a:t>Finally, the survey design consisted of three different tracks, all with the same length. This was an important choice to protect anonymity. The first track focused on students who had personally been approached to commit criminal offences. The second track focused on students who knew someone who had been approached. The third track included students who had no personal experience and did not know anyone in that situation. By keeping the three tracks equally long, we ensured that students could not be identified based on the time needed to complete the survey.</a:t>
            </a:r>
          </a:p>
          <a:p>
            <a:endParaRPr lang="nl-BE" dirty="0"/>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7</a:t>
            </a:fld>
            <a:endParaRPr lang="nl-BE"/>
          </a:p>
        </p:txBody>
      </p:sp>
    </p:spTree>
    <p:extLst>
      <p:ext uri="{BB962C8B-B14F-4D97-AF65-F5344CB8AC3E}">
        <p14:creationId xmlns:p14="http://schemas.microsoft.com/office/powerpoint/2010/main" val="1617797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total, 884 young people between the ages of 14 and 18 participated. This represents approximately 11 percent of all students in this age group in secondary education in Mechelen, which gives us a solid basis for analysis.</a:t>
            </a:r>
          </a:p>
          <a:p>
            <a:endParaRPr lang="en-US" dirty="0"/>
          </a:p>
          <a:p>
            <a:r>
              <a:rPr lang="en-US" dirty="0"/>
              <a:t>The main finding is that 20 percent of the students reported that they had at some point been approached by someone to commit a criminal offence. In other words, around one in five students. This means it is still a minority, but nevertheless a significant and concerning group.</a:t>
            </a:r>
          </a:p>
          <a:p>
            <a:endParaRPr lang="en-US" dirty="0"/>
          </a:p>
          <a:p>
            <a:r>
              <a:rPr lang="en-US" dirty="0"/>
              <a:t>We also observed several differences. Boys reported being approached more often than girls, with 23 percent compared to 15 percent. We also saw important differences between educational tracks. Students in more vocational or </a:t>
            </a:r>
            <a:r>
              <a:rPr lang="en-US" dirty="0" err="1"/>
              <a:t>labour</a:t>
            </a:r>
            <a:r>
              <a:rPr lang="en-US" dirty="0"/>
              <a:t>-oriented </a:t>
            </a:r>
            <a:r>
              <a:rPr lang="en-US" dirty="0" err="1"/>
              <a:t>programmes</a:t>
            </a:r>
            <a:r>
              <a:rPr lang="en-US" dirty="0"/>
              <a:t> reported much higher rates compared to those in academic tracks preparing for higher education.</a:t>
            </a:r>
          </a:p>
        </p:txBody>
      </p:sp>
      <p:sp>
        <p:nvSpPr>
          <p:cNvPr id="4" name="Tijdelijke aanduiding voor dianummer 3"/>
          <p:cNvSpPr>
            <a:spLocks noGrp="1"/>
          </p:cNvSpPr>
          <p:nvPr>
            <p:ph type="sldNum" sz="quarter" idx="5"/>
          </p:nvPr>
        </p:nvSpPr>
        <p:spPr/>
        <p:txBody>
          <a:bodyPr/>
          <a:lstStyle/>
          <a:p>
            <a:fld id="{4B0656DE-CB42-4FDC-A807-C10209951F5A}" type="slidenum">
              <a:rPr lang="nl-BE" smtClean="0"/>
              <a:t>8</a:t>
            </a:fld>
            <a:endParaRPr lang="nl-BE"/>
          </a:p>
        </p:txBody>
      </p:sp>
    </p:spTree>
    <p:extLst>
      <p:ext uri="{BB962C8B-B14F-4D97-AF65-F5344CB8AC3E}">
        <p14:creationId xmlns:p14="http://schemas.microsoft.com/office/powerpoint/2010/main" val="80051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563B-073B-517B-27E3-A5B2D7E1E9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C2B1AB-95A6-403C-862A-CDFC26C5D6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5D7BF3-2DF6-76C4-B6ED-72ABC1146FD8}"/>
              </a:ext>
            </a:extLst>
          </p:cNvPr>
          <p:cNvSpPr>
            <a:spLocks noGrp="1"/>
          </p:cNvSpPr>
          <p:nvPr>
            <p:ph type="body" idx="1"/>
          </p:nvPr>
        </p:nvSpPr>
        <p:spPr/>
        <p:txBody>
          <a:bodyPr/>
          <a:lstStyle/>
          <a:p>
            <a:pPr marL="0" marR="0" lvl="0" indent="0" algn="l" defTabSz="914187" rtl="0" eaLnBrk="1" fontAlgn="auto" latinLnBrk="0" hangingPunct="1">
              <a:lnSpc>
                <a:spcPct val="100000"/>
              </a:lnSpc>
              <a:spcBef>
                <a:spcPts val="0"/>
              </a:spcBef>
              <a:spcAft>
                <a:spcPts val="0"/>
              </a:spcAft>
              <a:buClrTx/>
              <a:buSzTx/>
              <a:buFontTx/>
              <a:buNone/>
              <a:tabLst/>
              <a:defRPr/>
            </a:pPr>
            <a:r>
              <a:rPr lang="en-US" dirty="0"/>
              <a:t>One of the most worrying findings was that among the students who had been approached, around 60 percent actually carried out the requested offence. This means that only a minority refused. Without going into detail, this execution rate was significantly higher than in a comparable survey conducted in Antwerp, which was a striking and concerning difference. This suggests that there may be a specific group of young people who are repeatedly approached and who are also more likely to comply. Indeed, most of the students who had been approached reported that this happened multiple times and for different types of offences.</a:t>
            </a:r>
          </a:p>
          <a:p>
            <a:endParaRPr lang="en-US" dirty="0"/>
          </a:p>
          <a:p>
            <a:r>
              <a:rPr lang="en-US" dirty="0"/>
              <a:t>The first contact generally takes place before the age of 16. In fact, one third of those who had been approached reported that this already happened when they were 12 or 13 years old. Another important finding is that one third of these students had been approached within the last month. In addition, one quarter indicated that they felt pressured or forced when they received such requests.</a:t>
            </a:r>
          </a:p>
          <a:p>
            <a:endParaRPr lang="en-US" dirty="0"/>
          </a:p>
          <a:p>
            <a:r>
              <a:rPr lang="en-US" dirty="0"/>
              <a:t>When we look at the types of offences, the most common were threatening someone, either physically or online, followed by acts of violence. Other activities included selling fake goods and buying or storing fireworks. Drug-related offences, such as buying, storing or selling drugs, were reported less frequently.</a:t>
            </a:r>
          </a:p>
        </p:txBody>
      </p:sp>
      <p:sp>
        <p:nvSpPr>
          <p:cNvPr id="4" name="Tijdelijke aanduiding voor dianummer 3">
            <a:extLst>
              <a:ext uri="{FF2B5EF4-FFF2-40B4-BE49-F238E27FC236}">
                <a16:creationId xmlns:a16="http://schemas.microsoft.com/office/drawing/2014/main" id="{70D68079-F9B7-1A56-A809-F8E6347EB37C}"/>
              </a:ext>
            </a:extLst>
          </p:cNvPr>
          <p:cNvSpPr>
            <a:spLocks noGrp="1"/>
          </p:cNvSpPr>
          <p:nvPr>
            <p:ph type="sldNum" sz="quarter" idx="5"/>
          </p:nvPr>
        </p:nvSpPr>
        <p:spPr/>
        <p:txBody>
          <a:bodyPr/>
          <a:lstStyle/>
          <a:p>
            <a:fld id="{4B0656DE-CB42-4FDC-A807-C10209951F5A}" type="slidenum">
              <a:rPr lang="nl-BE" smtClean="0"/>
              <a:t>9</a:t>
            </a:fld>
            <a:endParaRPr lang="nl-BE"/>
          </a:p>
        </p:txBody>
      </p:sp>
    </p:spTree>
    <p:extLst>
      <p:ext uri="{BB962C8B-B14F-4D97-AF65-F5344CB8AC3E}">
        <p14:creationId xmlns:p14="http://schemas.microsoft.com/office/powerpoint/2010/main" val="164896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to1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28365D8B-C489-4BD3-B770-08CDD3A4843C}"/>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tel 5">
            <a:extLst>
              <a:ext uri="{FF2B5EF4-FFF2-40B4-BE49-F238E27FC236}">
                <a16:creationId xmlns:a16="http://schemas.microsoft.com/office/drawing/2014/main" id="{00519EBB-9663-468D-ABA0-C51056D86D4A}"/>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641B52"/>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pic>
        <p:nvPicPr>
          <p:cNvPr id="6" name="Afbeelding 5" descr="Afbeelding met tekening&#10;&#10;Automatisch gegenereerde beschrijving">
            <a:extLst>
              <a:ext uri="{FF2B5EF4-FFF2-40B4-BE49-F238E27FC236}">
                <a16:creationId xmlns:a16="http://schemas.microsoft.com/office/drawing/2014/main" id="{2CE453F0-AAF6-49FC-B32B-590333481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252565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 Slide_Meer tekstruimte_2kolommen">
    <p:bg>
      <p:bgPr>
        <a:solidFill>
          <a:srgbClr val="FFFFFF"/>
        </a:solidFill>
        <a:effectLst/>
      </p:bgPr>
    </p:bg>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1158741" y="2320007"/>
            <a:ext cx="8564629" cy="3127332"/>
          </a:xfrm>
        </p:spPr>
        <p:txBody>
          <a:bodyPr numCol="2" anchor="t" anchorCtr="0">
            <a:normAutofit/>
          </a:bodyPr>
          <a:lstStyle>
            <a:lvl1pPr marL="0" indent="0">
              <a:lnSpc>
                <a:spcPct val="100000"/>
              </a:lnSpc>
              <a:spcBef>
                <a:spcPts val="1520"/>
              </a:spcBef>
              <a:buClr>
                <a:srgbClr val="29C2DE"/>
              </a:buClr>
              <a:buSzPct val="90000"/>
              <a:buFontTx/>
              <a:buNone/>
              <a:defRPr sz="3100">
                <a:solidFill>
                  <a:schemeClr val="bg2">
                    <a:lumMod val="25000"/>
                  </a:schemeClr>
                </a:solidFill>
                <a:latin typeface="Proxima Nova Rg" pitchFamily="50" charset="0"/>
              </a:defRPr>
            </a:lvl1pPr>
            <a:lvl2pPr marL="395103" indent="0">
              <a:lnSpc>
                <a:spcPct val="100000"/>
              </a:lnSpc>
              <a:buClr>
                <a:srgbClr val="29C2DE"/>
              </a:buClr>
              <a:buSzPct val="90000"/>
              <a:buFontTx/>
              <a:buNone/>
              <a:defRPr>
                <a:solidFill>
                  <a:schemeClr val="bg2">
                    <a:lumMod val="25000"/>
                  </a:schemeClr>
                </a:solidFill>
                <a:latin typeface="Proxima Nova Rg" pitchFamily="50" charset="0"/>
              </a:defRPr>
            </a:lvl2pPr>
            <a:lvl3pPr marL="797262" indent="0">
              <a:lnSpc>
                <a:spcPct val="100000"/>
              </a:lnSpc>
              <a:buClr>
                <a:srgbClr val="29C2DE"/>
              </a:buClr>
              <a:buSzPct val="90000"/>
              <a:buFontTx/>
              <a:buNone/>
              <a:tabLst/>
              <a:defRPr>
                <a:solidFill>
                  <a:schemeClr val="bg2">
                    <a:lumMod val="25000"/>
                  </a:schemeClr>
                </a:solidFill>
                <a:latin typeface="Proxima Nova Rg" pitchFamily="50" charset="0"/>
              </a:defRPr>
            </a:lvl3pPr>
            <a:lvl4pPr marL="1192365" indent="0">
              <a:lnSpc>
                <a:spcPct val="100000"/>
              </a:lnSpc>
              <a:buFontTx/>
              <a:buNone/>
              <a:defRPr>
                <a:solidFill>
                  <a:schemeClr val="bg2">
                    <a:lumMod val="25000"/>
                  </a:schemeClr>
                </a:solidFill>
                <a:latin typeface="Proxima Nova Rg" pitchFamily="50" charset="0"/>
              </a:defRPr>
            </a:lvl4pPr>
            <a:lvl5pPr marL="1696827" indent="0">
              <a:lnSpc>
                <a:spcPct val="100000"/>
              </a:lnSpc>
              <a:buFontTx/>
              <a:buNone/>
              <a:defRPr>
                <a:solidFill>
                  <a:schemeClr val="bg2">
                    <a:lumMod val="25000"/>
                  </a:schemeClr>
                </a:solidFill>
                <a:latin typeface="Proxima Nova Rg" pitchFamily="50" charset="0"/>
              </a:defRPr>
            </a:lvl5pPr>
          </a:lstStyle>
          <a:p>
            <a:pPr lvl="0"/>
            <a:r>
              <a:rPr lang="nl-NL"/>
              <a:t>Klikken om de tekststijl van het model te bewerken</a:t>
            </a:r>
          </a:p>
        </p:txBody>
      </p:sp>
      <p:cxnSp>
        <p:nvCxnSpPr>
          <p:cNvPr id="3" name="Rechte verbindingslijn 2">
            <a:extLst>
              <a:ext uri="{FF2B5EF4-FFF2-40B4-BE49-F238E27FC236}">
                <a16:creationId xmlns:a16="http://schemas.microsoft.com/office/drawing/2014/main" id="{95450A5A-F36F-4CE3-93D7-63A0C81516F1}"/>
              </a:ext>
            </a:extLst>
          </p:cNvPr>
          <p:cNvCxnSpPr>
            <a:cxnSpLocks/>
          </p:cNvCxnSpPr>
          <p:nvPr userDrawn="1"/>
        </p:nvCxnSpPr>
        <p:spPr>
          <a:xfrm>
            <a:off x="286016" y="762000"/>
            <a:ext cx="9538116" cy="0"/>
          </a:xfrm>
          <a:prstGeom prst="line">
            <a:avLst/>
          </a:prstGeom>
          <a:ln w="12700">
            <a:solidFill>
              <a:srgbClr val="641B52"/>
            </a:solidFill>
          </a:ln>
        </p:spPr>
        <p:style>
          <a:lnRef idx="1">
            <a:schemeClr val="accent2"/>
          </a:lnRef>
          <a:fillRef idx="0">
            <a:schemeClr val="accent2"/>
          </a:fillRef>
          <a:effectRef idx="0">
            <a:schemeClr val="accent2"/>
          </a:effectRef>
          <a:fontRef idx="minor">
            <a:schemeClr val="tx1"/>
          </a:fontRef>
        </p:style>
      </p:cxnSp>
      <p:sp>
        <p:nvSpPr>
          <p:cNvPr id="10" name="Tijdelijke aanduiding voor tekst 9">
            <a:extLst>
              <a:ext uri="{FF2B5EF4-FFF2-40B4-BE49-F238E27FC236}">
                <a16:creationId xmlns:a16="http://schemas.microsoft.com/office/drawing/2014/main" id="{47D01AEC-4257-48B0-936A-E923425B4729}"/>
              </a:ext>
            </a:extLst>
          </p:cNvPr>
          <p:cNvSpPr>
            <a:spLocks noGrp="1"/>
          </p:cNvSpPr>
          <p:nvPr>
            <p:ph type="body" sz="quarter" idx="10"/>
          </p:nvPr>
        </p:nvSpPr>
        <p:spPr>
          <a:xfrm>
            <a:off x="1158743" y="996112"/>
            <a:ext cx="8564629" cy="1074514"/>
          </a:xfrm>
        </p:spPr>
        <p:txBody>
          <a:bodyPr anchor="t">
            <a:noAutofit/>
          </a:bodyPr>
          <a:lstStyle>
            <a:lvl1pPr marL="0" indent="0" algn="l">
              <a:buFontTx/>
              <a:buNone/>
              <a:defRPr sz="3500" b="1">
                <a:solidFill>
                  <a:srgbClr val="29C2DE"/>
                </a:solidFill>
              </a:defRPr>
            </a:lvl1pPr>
          </a:lstStyle>
          <a:p>
            <a:pPr lvl="0"/>
            <a:r>
              <a:rPr lang="nl-NL"/>
              <a:t>Klikken om de tekststijl van het model te bewerken</a:t>
            </a:r>
          </a:p>
        </p:txBody>
      </p:sp>
      <p:sp>
        <p:nvSpPr>
          <p:cNvPr id="7" name="Titel 1">
            <a:extLst>
              <a:ext uri="{FF2B5EF4-FFF2-40B4-BE49-F238E27FC236}">
                <a16:creationId xmlns:a16="http://schemas.microsoft.com/office/drawing/2014/main" id="{DA83FEBA-8931-4AEA-963B-BFEEDE7A692E}"/>
              </a:ext>
            </a:extLst>
          </p:cNvPr>
          <p:cNvSpPr>
            <a:spLocks noGrp="1"/>
          </p:cNvSpPr>
          <p:nvPr>
            <p:ph type="title"/>
          </p:nvPr>
        </p:nvSpPr>
        <p:spPr>
          <a:xfrm>
            <a:off x="184728" y="1"/>
            <a:ext cx="9085222" cy="761994"/>
          </a:xfrm>
        </p:spPr>
        <p:txBody>
          <a:bodyPr>
            <a:normAutofit/>
          </a:bodyPr>
          <a:lstStyle>
            <a:lvl1pPr>
              <a:defRPr sz="4000"/>
            </a:lvl1pPr>
          </a:lstStyle>
          <a:p>
            <a:r>
              <a:rPr lang="nl-NL"/>
              <a:t>Klik om stijl te bewerken</a:t>
            </a:r>
            <a:endParaRPr lang="nl-BE" dirty="0"/>
          </a:p>
        </p:txBody>
      </p:sp>
      <p:pic>
        <p:nvPicPr>
          <p:cNvPr id="8" name="Afbeelding 7">
            <a:extLst>
              <a:ext uri="{FF2B5EF4-FFF2-40B4-BE49-F238E27FC236}">
                <a16:creationId xmlns:a16="http://schemas.microsoft.com/office/drawing/2014/main" id="{9ABC8E37-0BC5-4D7F-8BB6-94B257253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7383" y="153127"/>
            <a:ext cx="247102" cy="526879"/>
          </a:xfrm>
          <a:prstGeom prst="rect">
            <a:avLst/>
          </a:prstGeom>
        </p:spPr>
      </p:pic>
    </p:spTree>
    <p:extLst>
      <p:ext uri="{BB962C8B-B14F-4D97-AF65-F5344CB8AC3E}">
        <p14:creationId xmlns:p14="http://schemas.microsoft.com/office/powerpoint/2010/main" val="321448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te tekst_slide">
    <p:bg>
      <p:bgPr>
        <a:solidFill>
          <a:srgbClr val="29C2DE"/>
        </a:solidFill>
        <a:effectLst/>
      </p:bgPr>
    </p:bg>
    <p:spTree>
      <p:nvGrpSpPr>
        <p:cNvPr id="1" name=""/>
        <p:cNvGrpSpPr/>
        <p:nvPr/>
      </p:nvGrpSpPr>
      <p:grpSpPr>
        <a:xfrm>
          <a:off x="0" y="0"/>
          <a:ext cx="0" cy="0"/>
          <a:chOff x="0" y="0"/>
          <a:chExt cx="0" cy="0"/>
        </a:xfrm>
      </p:grpSpPr>
      <p:pic>
        <p:nvPicPr>
          <p:cNvPr id="4" name="Afbeelding 3" descr="Afbeelding met tekening&#10;&#10;Automatisch gegenereerde beschrijving">
            <a:extLst>
              <a:ext uri="{FF2B5EF4-FFF2-40B4-BE49-F238E27FC236}">
                <a16:creationId xmlns:a16="http://schemas.microsoft.com/office/drawing/2014/main" id="{1F879FB7-C572-4674-9825-F366937F9E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2" name="Titel 1">
            <a:extLst>
              <a:ext uri="{FF2B5EF4-FFF2-40B4-BE49-F238E27FC236}">
                <a16:creationId xmlns:a16="http://schemas.microsoft.com/office/drawing/2014/main" id="{B2FE930F-50B3-4C98-B3D1-C6A6CB9E4C02}"/>
              </a:ext>
            </a:extLst>
          </p:cNvPr>
          <p:cNvSpPr>
            <a:spLocks noGrp="1"/>
          </p:cNvSpPr>
          <p:nvPr>
            <p:ph type="title" hasCustomPrompt="1"/>
          </p:nvPr>
        </p:nvSpPr>
        <p:spPr>
          <a:xfrm>
            <a:off x="397851" y="592457"/>
            <a:ext cx="9166478" cy="4239515"/>
          </a:xfrm>
        </p:spPr>
        <p:txBody>
          <a:bodyPr anchor="t">
            <a:noAutofit/>
          </a:bodyPr>
          <a:lstStyle>
            <a:lvl1pPr>
              <a:lnSpc>
                <a:spcPts val="15000"/>
              </a:lnSpc>
              <a:defRPr sz="15000"/>
            </a:lvl1pPr>
          </a:lstStyle>
          <a:p>
            <a:r>
              <a:rPr lang="nl-BE" dirty="0"/>
              <a:t>Vrij in te</a:t>
            </a:r>
            <a:br>
              <a:rPr lang="nl-BE" dirty="0"/>
            </a:br>
            <a:r>
              <a:rPr lang="nl-BE" dirty="0"/>
              <a:t>vullen</a:t>
            </a:r>
          </a:p>
        </p:txBody>
      </p:sp>
    </p:spTree>
    <p:extLst>
      <p:ext uri="{BB962C8B-B14F-4D97-AF65-F5344CB8AC3E}">
        <p14:creationId xmlns:p14="http://schemas.microsoft.com/office/powerpoint/2010/main" val="365281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dankt slide">
    <p:bg>
      <p:bgPr>
        <a:solidFill>
          <a:srgbClr val="29C2DE"/>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DC5E092-62E6-4F23-8454-BA2951057AD6}"/>
              </a:ext>
            </a:extLst>
          </p:cNvPr>
          <p:cNvSpPr txBox="1">
            <a:spLocks/>
          </p:cNvSpPr>
          <p:nvPr userDrawn="1"/>
        </p:nvSpPr>
        <p:spPr>
          <a:xfrm>
            <a:off x="397851" y="740588"/>
            <a:ext cx="9552234" cy="2027506"/>
          </a:xfrm>
          <a:prstGeom prst="rect">
            <a:avLst/>
          </a:prstGeom>
        </p:spPr>
        <p:txBody>
          <a:bodyPr vert="horz" lIns="101576" tIns="50788" rIns="101576" bIns="50788" rtlCol="0" anchor="ctr" anchorCtr="0">
            <a:noAutofit/>
          </a:bodyPr>
          <a:lstStyle>
            <a:lvl1pPr algn="l" defTabSz="914187" rtl="0" eaLnBrk="1" latinLnBrk="0" hangingPunct="1">
              <a:lnSpc>
                <a:spcPts val="4600"/>
              </a:lnSpc>
              <a:spcBef>
                <a:spcPct val="0"/>
              </a:spcBef>
              <a:buNone/>
              <a:defRPr sz="3200" b="1" kern="1200" cap="all" baseline="0">
                <a:solidFill>
                  <a:schemeClr val="bg1"/>
                </a:solidFill>
                <a:latin typeface="Roboto Condensed" panose="02000000000000000000" pitchFamily="2" charset="0"/>
                <a:ea typeface="Roboto Condensed" panose="02000000000000000000" pitchFamily="2" charset="0"/>
                <a:cs typeface="+mj-cs"/>
              </a:defRPr>
            </a:lvl1pPr>
          </a:lstStyle>
          <a:p>
            <a:pPr>
              <a:lnSpc>
                <a:spcPts val="10222"/>
              </a:lnSpc>
            </a:pPr>
            <a:r>
              <a:rPr lang="nl-NL" sz="15000" dirty="0">
                <a:solidFill>
                  <a:srgbClr val="641B52"/>
                </a:solidFill>
              </a:rPr>
              <a:t>bedankt</a:t>
            </a:r>
            <a:endParaRPr lang="nl-BE" sz="15000" dirty="0">
              <a:solidFill>
                <a:srgbClr val="641B52"/>
              </a:solidFill>
            </a:endParaRPr>
          </a:p>
        </p:txBody>
      </p:sp>
      <p:pic>
        <p:nvPicPr>
          <p:cNvPr id="4" name="Afbeelding 3" descr="Afbeelding met tekening&#10;&#10;Automatisch gegenereerde beschrijving">
            <a:extLst>
              <a:ext uri="{FF2B5EF4-FFF2-40B4-BE49-F238E27FC236}">
                <a16:creationId xmlns:a16="http://schemas.microsoft.com/office/drawing/2014/main" id="{1F879FB7-C572-4674-9825-F366937F9E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268599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 slide">
    <p:bg>
      <p:bgPr>
        <a:solidFill>
          <a:srgbClr val="29C2DE"/>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817D744-462D-4DFB-9FEF-E755EDE95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027" y="1386958"/>
            <a:ext cx="1367946" cy="2941084"/>
          </a:xfrm>
          <a:prstGeom prst="rect">
            <a:avLst/>
          </a:prstGeom>
        </p:spPr>
      </p:pic>
    </p:spTree>
    <p:extLst>
      <p:ext uri="{BB962C8B-B14F-4D97-AF65-F5344CB8AC3E}">
        <p14:creationId xmlns:p14="http://schemas.microsoft.com/office/powerpoint/2010/main" val="30637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2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28365D8B-C489-4BD3-B770-08CDD3A4843C}"/>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tel 5">
            <a:extLst>
              <a:ext uri="{FF2B5EF4-FFF2-40B4-BE49-F238E27FC236}">
                <a16:creationId xmlns:a16="http://schemas.microsoft.com/office/drawing/2014/main" id="{00519EBB-9663-468D-ABA0-C51056D86D4A}"/>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pic>
        <p:nvPicPr>
          <p:cNvPr id="7" name="Afbeelding 6" descr="Afbeelding met tekening&#10;&#10;Automatisch gegenereerde beschrijving">
            <a:extLst>
              <a:ext uri="{FF2B5EF4-FFF2-40B4-BE49-F238E27FC236}">
                <a16:creationId xmlns:a16="http://schemas.microsoft.com/office/drawing/2014/main" id="{ABF16D0E-FFD7-4196-B71A-E9E0D110BD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a:effectLst>
            <a:outerShdw blurRad="38100" dir="5400000" algn="ctr" rotWithShape="0">
              <a:schemeClr val="bg2">
                <a:lumMod val="25000"/>
              </a:schemeClr>
            </a:outerShdw>
          </a:effectLst>
        </p:spPr>
      </p:pic>
    </p:spTree>
    <p:extLst>
      <p:ext uri="{BB962C8B-B14F-4D97-AF65-F5344CB8AC3E}">
        <p14:creationId xmlns:p14="http://schemas.microsoft.com/office/powerpoint/2010/main" val="1125031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1_Titel en sub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1469AB49-0C9B-4C1C-99C5-6B670A3237C6}"/>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itel 1"/>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641B52"/>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9" name="Ondertitel 2"/>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641B52"/>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pic>
        <p:nvPicPr>
          <p:cNvPr id="15" name="Afbeelding 14" descr="Afbeelding met tekening&#10;&#10;Automatisch gegenereerde beschrijving">
            <a:extLst>
              <a:ext uri="{FF2B5EF4-FFF2-40B4-BE49-F238E27FC236}">
                <a16:creationId xmlns:a16="http://schemas.microsoft.com/office/drawing/2014/main" id="{41818BCF-7C3E-4613-A801-72FF70868E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315129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2_Titel en sub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1469AB49-0C9B-4C1C-99C5-6B670A3237C6}"/>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itel 1"/>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9" name="Ondertitel 2"/>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FFFFFF"/>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pic>
        <p:nvPicPr>
          <p:cNvPr id="15" name="Afbeelding 14" descr="Afbeelding met tekening&#10;&#10;Automatisch gegenereerde beschrijving">
            <a:extLst>
              <a:ext uri="{FF2B5EF4-FFF2-40B4-BE49-F238E27FC236}">
                <a16:creationId xmlns:a16="http://schemas.microsoft.com/office/drawing/2014/main" id="{41818BCF-7C3E-4613-A801-72FF70868E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a:effectLst>
            <a:outerShdw blurRad="38100" dir="5400000" algn="ctr" rotWithShape="0">
              <a:schemeClr val="bg2">
                <a:lumMod val="25000"/>
              </a:schemeClr>
            </a:outerShdw>
          </a:effectLst>
        </p:spPr>
      </p:pic>
    </p:spTree>
    <p:extLst>
      <p:ext uri="{BB962C8B-B14F-4D97-AF65-F5344CB8AC3E}">
        <p14:creationId xmlns:p14="http://schemas.microsoft.com/office/powerpoint/2010/main" val="72726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leurvlak_Titel">
    <p:bg>
      <p:bgPr>
        <a:solidFill>
          <a:srgbClr val="29C2DE"/>
        </a:solid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F96EADA1-DB7E-405D-A61D-55CCCB3E1B37}"/>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 name="Afbeelding 8" descr="Afbeelding met tekening&#10;&#10;Automatisch gegenereerde beschrijving">
            <a:extLst>
              <a:ext uri="{FF2B5EF4-FFF2-40B4-BE49-F238E27FC236}">
                <a16:creationId xmlns:a16="http://schemas.microsoft.com/office/drawing/2014/main" id="{8EF80E89-F79D-4E8B-8984-1AD9815F4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6" name="Titel 5">
            <a:extLst>
              <a:ext uri="{FF2B5EF4-FFF2-40B4-BE49-F238E27FC236}">
                <a16:creationId xmlns:a16="http://schemas.microsoft.com/office/drawing/2014/main" id="{28DCB010-9508-4999-B0D5-23A8372341B5}"/>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Tree>
    <p:extLst>
      <p:ext uri="{BB962C8B-B14F-4D97-AF65-F5344CB8AC3E}">
        <p14:creationId xmlns:p14="http://schemas.microsoft.com/office/powerpoint/2010/main" val="103453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leurvlak_Titel en subtitel">
    <p:bg>
      <p:bgPr>
        <a:solidFill>
          <a:srgbClr val="29C2DE"/>
        </a:solid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C8675362-D3A0-44B0-82FD-3A37F5AD2517}"/>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2" name="Afbeelding 11" descr="Afbeelding met tekening&#10;&#10;Automatisch gegenereerde beschrijving">
            <a:extLst>
              <a:ext uri="{FF2B5EF4-FFF2-40B4-BE49-F238E27FC236}">
                <a16:creationId xmlns:a16="http://schemas.microsoft.com/office/drawing/2014/main" id="{935AC582-5952-41F5-B92B-567DB2E3BE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7" name="Titel 1">
            <a:extLst>
              <a:ext uri="{FF2B5EF4-FFF2-40B4-BE49-F238E27FC236}">
                <a16:creationId xmlns:a16="http://schemas.microsoft.com/office/drawing/2014/main" id="{0141DFC9-B072-43F4-9741-6DFF9EC5168F}"/>
              </a:ext>
            </a:extLst>
          </p:cNvPr>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8" name="Ondertitel 2">
            <a:extLst>
              <a:ext uri="{FF2B5EF4-FFF2-40B4-BE49-F238E27FC236}">
                <a16:creationId xmlns:a16="http://schemas.microsoft.com/office/drawing/2014/main" id="{388E2ADD-F65B-41E0-B72F-9593F549AA6D}"/>
              </a:ext>
            </a:extLst>
          </p:cNvPr>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FFFFFF"/>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spTree>
    <p:extLst>
      <p:ext uri="{BB962C8B-B14F-4D97-AF65-F5344CB8AC3E}">
        <p14:creationId xmlns:p14="http://schemas.microsoft.com/office/powerpoint/2010/main" val="403642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_Titel link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2C8D5DE-400E-455F-A043-08234EEB5874}"/>
              </a:ext>
            </a:extLst>
          </p:cNvPr>
          <p:cNvSpPr/>
          <p:nvPr userDrawn="1"/>
        </p:nvSpPr>
        <p:spPr>
          <a:xfrm>
            <a:off x="0" y="0"/>
            <a:ext cx="1858617" cy="5715000"/>
          </a:xfrm>
          <a:prstGeom prst="rect">
            <a:avLst/>
          </a:pr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dirty="0"/>
          </a:p>
        </p:txBody>
      </p:sp>
      <p:sp>
        <p:nvSpPr>
          <p:cNvPr id="12" name="Vijfhoek 1">
            <a:extLst>
              <a:ext uri="{FF2B5EF4-FFF2-40B4-BE49-F238E27FC236}">
                <a16:creationId xmlns:a16="http://schemas.microsoft.com/office/drawing/2014/main" id="{C7CD23A2-B51F-4827-8CC9-147DB0F9CEB3}"/>
              </a:ext>
            </a:extLst>
          </p:cNvPr>
          <p:cNvSpPr/>
          <p:nvPr userDrawn="1"/>
        </p:nvSpPr>
        <p:spPr>
          <a:xfrm>
            <a:off x="244389" y="222214"/>
            <a:ext cx="3223291" cy="3222681"/>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ijdelijke aanduiding voor inhoud 2">
            <a:extLst>
              <a:ext uri="{FF2B5EF4-FFF2-40B4-BE49-F238E27FC236}">
                <a16:creationId xmlns:a16="http://schemas.microsoft.com/office/drawing/2014/main" id="{36803536-6FCB-4DA3-BD06-01C76D7697EA}"/>
              </a:ext>
            </a:extLst>
          </p:cNvPr>
          <p:cNvSpPr>
            <a:spLocks noGrp="1"/>
          </p:cNvSpPr>
          <p:nvPr>
            <p:ph idx="1"/>
          </p:nvPr>
        </p:nvSpPr>
        <p:spPr>
          <a:xfrm>
            <a:off x="3839534" y="148127"/>
            <a:ext cx="6075667" cy="5382341"/>
          </a:xfrm>
        </p:spPr>
        <p:txBody>
          <a:bodyPr anchor="ctr" anchorCtr="0"/>
          <a:lstStyle>
            <a:lvl1pPr>
              <a:lnSpc>
                <a:spcPct val="100000"/>
              </a:lnSpc>
              <a:spcBef>
                <a:spcPts val="1520"/>
              </a:spcBef>
              <a:defRPr>
                <a:solidFill>
                  <a:schemeClr val="bg2">
                    <a:lumMod val="25000"/>
                  </a:schemeClr>
                </a:solidFill>
                <a:latin typeface="Proxima Nova Rg" pitchFamily="50" charset="0"/>
              </a:defRPr>
            </a:lvl1pPr>
            <a:lvl2pPr>
              <a:lnSpc>
                <a:spcPct val="100000"/>
              </a:lnSpc>
              <a:defRPr>
                <a:solidFill>
                  <a:schemeClr val="bg2">
                    <a:lumMod val="25000"/>
                  </a:schemeClr>
                </a:solidFill>
                <a:latin typeface="Proxima Nova Rg" pitchFamily="50" charset="0"/>
              </a:defRPr>
            </a:lvl2pPr>
            <a:lvl3pPr>
              <a:lnSpc>
                <a:spcPct val="100000"/>
              </a:lnSpc>
              <a:defRPr>
                <a:solidFill>
                  <a:schemeClr val="bg2">
                    <a:lumMod val="25000"/>
                  </a:schemeClr>
                </a:solidFill>
                <a:latin typeface="Proxima Nova Rg" pitchFamily="50" charset="0"/>
              </a:defRPr>
            </a:lvl3pPr>
            <a:lvl4pPr>
              <a:lnSpc>
                <a:spcPct val="100000"/>
              </a:lnSpc>
              <a:defRPr>
                <a:solidFill>
                  <a:schemeClr val="bg2">
                    <a:lumMod val="25000"/>
                  </a:schemeClr>
                </a:solidFill>
                <a:latin typeface="Proxima Nova Rg" pitchFamily="50" charset="0"/>
              </a:defRPr>
            </a:lvl4pPr>
            <a:lvl5pPr>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tel 1">
            <a:extLst>
              <a:ext uri="{FF2B5EF4-FFF2-40B4-BE49-F238E27FC236}">
                <a16:creationId xmlns:a16="http://schemas.microsoft.com/office/drawing/2014/main" id="{99AA45DF-F651-4CC5-A15B-BB776363846C}"/>
              </a:ext>
            </a:extLst>
          </p:cNvPr>
          <p:cNvSpPr>
            <a:spLocks noGrp="1"/>
          </p:cNvSpPr>
          <p:nvPr>
            <p:ph type="title" hasCustomPrompt="1"/>
          </p:nvPr>
        </p:nvSpPr>
        <p:spPr>
          <a:xfrm>
            <a:off x="396000" y="1600758"/>
            <a:ext cx="2864338" cy="1857119"/>
          </a:xfrm>
        </p:spPr>
        <p:txBody>
          <a:bodyPr anchor="b" anchorCtr="0">
            <a:noAutofit/>
          </a:bodyPr>
          <a:lstStyle>
            <a:lvl1pPr algn="l">
              <a:lnSpc>
                <a:spcPts val="4000"/>
              </a:lnSpc>
              <a:defRPr sz="4000" b="1" cap="all" baseline="0">
                <a:solidFill>
                  <a:schemeClr val="bg1"/>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Tree>
    <p:extLst>
      <p:ext uri="{BB962C8B-B14F-4D97-AF65-F5344CB8AC3E}">
        <p14:creationId xmlns:p14="http://schemas.microsoft.com/office/powerpoint/2010/main" val="206446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 Slide_Titel onderaa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DEFEADA-9D9D-445B-840D-CE773F9020CB}"/>
              </a:ext>
            </a:extLst>
          </p:cNvPr>
          <p:cNvSpPr/>
          <p:nvPr userDrawn="1"/>
        </p:nvSpPr>
        <p:spPr>
          <a:xfrm>
            <a:off x="0" y="0"/>
            <a:ext cx="10160000" cy="685800"/>
          </a:xfrm>
          <a:prstGeom prst="rect">
            <a:avLst/>
          </a:pr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dirty="0"/>
          </a:p>
        </p:txBody>
      </p:sp>
      <p:sp>
        <p:nvSpPr>
          <p:cNvPr id="2" name="Titel 1">
            <a:extLst>
              <a:ext uri="{FF2B5EF4-FFF2-40B4-BE49-F238E27FC236}">
                <a16:creationId xmlns:a16="http://schemas.microsoft.com/office/drawing/2014/main" id="{47920A34-A6F4-4B4A-B2B9-0902D5380B04}"/>
              </a:ext>
            </a:extLst>
          </p:cNvPr>
          <p:cNvSpPr>
            <a:spLocks noGrp="1"/>
          </p:cNvSpPr>
          <p:nvPr>
            <p:ph type="title"/>
          </p:nvPr>
        </p:nvSpPr>
        <p:spPr>
          <a:xfrm>
            <a:off x="1419497" y="134489"/>
            <a:ext cx="8422903" cy="551310"/>
          </a:xfrm>
        </p:spPr>
        <p:txBody>
          <a:bodyPr>
            <a:noAutofit/>
          </a:bodyPr>
          <a:lstStyle>
            <a:lvl1pPr>
              <a:lnSpc>
                <a:spcPts val="4000"/>
              </a:lnSpc>
              <a:defRPr sz="4000" baseline="0">
                <a:solidFill>
                  <a:srgbClr val="FFFFFF"/>
                </a:solidFill>
              </a:defRPr>
            </a:lvl1pPr>
          </a:lstStyle>
          <a:p>
            <a:r>
              <a:rPr lang="nl-NL"/>
              <a:t>Klik om stijl te bewerken</a:t>
            </a:r>
            <a:endParaRPr lang="nl-BE" dirty="0"/>
          </a:p>
        </p:txBody>
      </p:sp>
      <p:sp>
        <p:nvSpPr>
          <p:cNvPr id="6" name="Vijfhoek 1">
            <a:extLst>
              <a:ext uri="{FF2B5EF4-FFF2-40B4-BE49-F238E27FC236}">
                <a16:creationId xmlns:a16="http://schemas.microsoft.com/office/drawing/2014/main" id="{E336FE68-97F0-4A2D-B396-7573F335E6E1}"/>
              </a:ext>
            </a:extLst>
          </p:cNvPr>
          <p:cNvSpPr/>
          <p:nvPr userDrawn="1"/>
        </p:nvSpPr>
        <p:spPr>
          <a:xfrm>
            <a:off x="160001" y="134489"/>
            <a:ext cx="990492" cy="990304"/>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1497027" y="1124793"/>
            <a:ext cx="8154977" cy="4405673"/>
          </a:xfrm>
        </p:spPr>
        <p:txBody>
          <a:bodyPr anchor="t" anchorCtr="0"/>
          <a:lstStyle>
            <a:lvl1pPr>
              <a:lnSpc>
                <a:spcPct val="100000"/>
              </a:lnSpc>
              <a:spcBef>
                <a:spcPts val="1520"/>
              </a:spcBef>
              <a:defRPr>
                <a:solidFill>
                  <a:schemeClr val="bg2">
                    <a:lumMod val="25000"/>
                  </a:schemeClr>
                </a:solidFill>
                <a:latin typeface="Proxima Nova Rg" pitchFamily="50" charset="0"/>
              </a:defRPr>
            </a:lvl1pPr>
            <a:lvl2pPr>
              <a:lnSpc>
                <a:spcPct val="100000"/>
              </a:lnSpc>
              <a:defRPr>
                <a:solidFill>
                  <a:schemeClr val="bg2">
                    <a:lumMod val="25000"/>
                  </a:schemeClr>
                </a:solidFill>
                <a:latin typeface="Proxima Nova Rg" pitchFamily="50" charset="0"/>
              </a:defRPr>
            </a:lvl2pPr>
            <a:lvl3pPr>
              <a:lnSpc>
                <a:spcPct val="100000"/>
              </a:lnSpc>
              <a:defRPr>
                <a:solidFill>
                  <a:schemeClr val="bg2">
                    <a:lumMod val="25000"/>
                  </a:schemeClr>
                </a:solidFill>
                <a:latin typeface="Proxima Nova Rg" pitchFamily="50" charset="0"/>
              </a:defRPr>
            </a:lvl3pPr>
            <a:lvl4pPr>
              <a:lnSpc>
                <a:spcPct val="100000"/>
              </a:lnSpc>
              <a:defRPr>
                <a:solidFill>
                  <a:schemeClr val="bg2">
                    <a:lumMod val="25000"/>
                  </a:schemeClr>
                </a:solidFill>
                <a:latin typeface="Proxima Nova Rg" pitchFamily="50" charset="0"/>
              </a:defRPr>
            </a:lvl4pPr>
            <a:lvl5pPr>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23728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 Slide_Meer tekstruimte">
    <p:bg>
      <p:bgPr>
        <a:solidFill>
          <a:srgbClr val="FFFFFF"/>
        </a:solidFill>
        <a:effectLst/>
      </p:bgPr>
    </p:bg>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3585919" y="1117023"/>
            <a:ext cx="6137453" cy="4330316"/>
          </a:xfrm>
        </p:spPr>
        <p:txBody>
          <a:bodyPr anchor="t" anchorCtr="0"/>
          <a:lstStyle>
            <a:lvl1pPr marL="301620" indent="-301620">
              <a:lnSpc>
                <a:spcPct val="100000"/>
              </a:lnSpc>
              <a:spcBef>
                <a:spcPts val="1520"/>
              </a:spcBef>
              <a:buClr>
                <a:srgbClr val="29C2DE"/>
              </a:buClr>
              <a:buSzPct val="90000"/>
              <a:buFont typeface="Arial" panose="020B0604020202020204" pitchFamily="34" charset="0"/>
              <a:buChar char="•"/>
              <a:defRPr sz="3100">
                <a:solidFill>
                  <a:schemeClr val="bg2">
                    <a:lumMod val="25000"/>
                  </a:schemeClr>
                </a:solidFill>
                <a:latin typeface="Proxima Nova Rg" pitchFamily="50" charset="0"/>
              </a:defRPr>
            </a:lvl1pPr>
            <a:lvl2pPr marL="696723" indent="-301620">
              <a:lnSpc>
                <a:spcPct val="100000"/>
              </a:lnSpc>
              <a:buClr>
                <a:srgbClr val="29C2DE"/>
              </a:buClr>
              <a:buSzPct val="90000"/>
              <a:buFont typeface="Arial" panose="020B0604020202020204" pitchFamily="34" charset="0"/>
              <a:buChar char="•"/>
              <a:defRPr>
                <a:solidFill>
                  <a:schemeClr val="bg2">
                    <a:lumMod val="25000"/>
                  </a:schemeClr>
                </a:solidFill>
                <a:latin typeface="Proxima Nova Rg" pitchFamily="50" charset="0"/>
              </a:defRPr>
            </a:lvl2pPr>
            <a:lvl3pPr marL="1091827" indent="-294565">
              <a:lnSpc>
                <a:spcPct val="100000"/>
              </a:lnSpc>
              <a:buClr>
                <a:srgbClr val="29C2DE"/>
              </a:buClr>
              <a:buSzPct val="90000"/>
              <a:tabLst/>
              <a:defRPr>
                <a:solidFill>
                  <a:schemeClr val="bg2">
                    <a:lumMod val="25000"/>
                  </a:schemeClr>
                </a:solidFill>
                <a:latin typeface="Proxima Nova Rg" pitchFamily="50" charset="0"/>
              </a:defRPr>
            </a:lvl3pPr>
            <a:lvl4pPr marL="1493985" indent="-301620">
              <a:lnSpc>
                <a:spcPct val="100000"/>
              </a:lnSpc>
              <a:buFont typeface="Arial" panose="020B0604020202020204" pitchFamily="34" charset="0"/>
              <a:buChar char="−"/>
              <a:defRPr>
                <a:solidFill>
                  <a:schemeClr val="bg2">
                    <a:lumMod val="25000"/>
                  </a:schemeClr>
                </a:solidFill>
                <a:latin typeface="Proxima Nova Rg" pitchFamily="50" charset="0"/>
              </a:defRPr>
            </a:lvl4pPr>
            <a:lvl5pPr marL="1889088" indent="-192260">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cxnSp>
        <p:nvCxnSpPr>
          <p:cNvPr id="3" name="Rechte verbindingslijn 2">
            <a:extLst>
              <a:ext uri="{FF2B5EF4-FFF2-40B4-BE49-F238E27FC236}">
                <a16:creationId xmlns:a16="http://schemas.microsoft.com/office/drawing/2014/main" id="{95450A5A-F36F-4CE3-93D7-63A0C81516F1}"/>
              </a:ext>
            </a:extLst>
          </p:cNvPr>
          <p:cNvCxnSpPr>
            <a:cxnSpLocks/>
          </p:cNvCxnSpPr>
          <p:nvPr userDrawn="1"/>
        </p:nvCxnSpPr>
        <p:spPr>
          <a:xfrm>
            <a:off x="286016" y="762000"/>
            <a:ext cx="9538116" cy="0"/>
          </a:xfrm>
          <a:prstGeom prst="line">
            <a:avLst/>
          </a:prstGeom>
          <a:ln w="12700">
            <a:solidFill>
              <a:srgbClr val="641B52"/>
            </a:solidFill>
          </a:ln>
        </p:spPr>
        <p:style>
          <a:lnRef idx="1">
            <a:schemeClr val="accent2"/>
          </a:lnRef>
          <a:fillRef idx="0">
            <a:schemeClr val="accent2"/>
          </a:fillRef>
          <a:effectRef idx="0">
            <a:schemeClr val="accent2"/>
          </a:effectRef>
          <a:fontRef idx="minor">
            <a:schemeClr val="tx1"/>
          </a:fontRef>
        </p:style>
      </p:cxnSp>
      <p:sp>
        <p:nvSpPr>
          <p:cNvPr id="10" name="Tijdelijke aanduiding voor tekst 9">
            <a:extLst>
              <a:ext uri="{FF2B5EF4-FFF2-40B4-BE49-F238E27FC236}">
                <a16:creationId xmlns:a16="http://schemas.microsoft.com/office/drawing/2014/main" id="{47D01AEC-4257-48B0-936A-E923425B4729}"/>
              </a:ext>
            </a:extLst>
          </p:cNvPr>
          <p:cNvSpPr>
            <a:spLocks noGrp="1"/>
          </p:cNvSpPr>
          <p:nvPr>
            <p:ph type="body" sz="quarter" idx="10"/>
          </p:nvPr>
        </p:nvSpPr>
        <p:spPr>
          <a:xfrm>
            <a:off x="286019" y="1117022"/>
            <a:ext cx="2862526" cy="4330307"/>
          </a:xfrm>
        </p:spPr>
        <p:txBody>
          <a:bodyPr anchor="ctr">
            <a:normAutofit/>
          </a:bodyPr>
          <a:lstStyle>
            <a:lvl1pPr marL="0" indent="0" algn="r">
              <a:buFontTx/>
              <a:buNone/>
              <a:defRPr sz="3500" b="1">
                <a:solidFill>
                  <a:srgbClr val="29C2DE"/>
                </a:solidFill>
              </a:defRPr>
            </a:lvl1pPr>
          </a:lstStyle>
          <a:p>
            <a:pPr lvl="0"/>
            <a:r>
              <a:rPr lang="nl-NL"/>
              <a:t>Klikken om de tekststijl van het model te bewerken</a:t>
            </a:r>
          </a:p>
        </p:txBody>
      </p:sp>
      <p:pic>
        <p:nvPicPr>
          <p:cNvPr id="17" name="Afbeelding 16">
            <a:extLst>
              <a:ext uri="{FF2B5EF4-FFF2-40B4-BE49-F238E27FC236}">
                <a16:creationId xmlns:a16="http://schemas.microsoft.com/office/drawing/2014/main" id="{A0B30D52-3C6E-4872-AE27-C5F5F43C0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7383" y="153127"/>
            <a:ext cx="247102" cy="526879"/>
          </a:xfrm>
          <a:prstGeom prst="rect">
            <a:avLst/>
          </a:prstGeom>
        </p:spPr>
      </p:pic>
      <p:sp>
        <p:nvSpPr>
          <p:cNvPr id="2" name="Titel 1">
            <a:extLst>
              <a:ext uri="{FF2B5EF4-FFF2-40B4-BE49-F238E27FC236}">
                <a16:creationId xmlns:a16="http://schemas.microsoft.com/office/drawing/2014/main" id="{863CBA4E-B847-4748-9F99-72D93B7B4B86}"/>
              </a:ext>
            </a:extLst>
          </p:cNvPr>
          <p:cNvSpPr>
            <a:spLocks noGrp="1"/>
          </p:cNvSpPr>
          <p:nvPr>
            <p:ph type="title"/>
          </p:nvPr>
        </p:nvSpPr>
        <p:spPr>
          <a:xfrm>
            <a:off x="184728" y="1"/>
            <a:ext cx="9085222" cy="761994"/>
          </a:xfrm>
        </p:spPr>
        <p:txBody>
          <a:bodyPr>
            <a:normAutofit/>
          </a:bodyPr>
          <a:lstStyle>
            <a:lvl1pPr>
              <a:defRPr sz="4000"/>
            </a:lvl1pPr>
          </a:lstStyle>
          <a:p>
            <a:r>
              <a:rPr lang="nl-NL"/>
              <a:t>Klik om stijl te bewerken</a:t>
            </a:r>
            <a:endParaRPr lang="nl-BE" dirty="0"/>
          </a:p>
        </p:txBody>
      </p:sp>
    </p:spTree>
    <p:extLst>
      <p:ext uri="{BB962C8B-B14F-4D97-AF65-F5344CB8AC3E}">
        <p14:creationId xmlns:p14="http://schemas.microsoft.com/office/powerpoint/2010/main" val="26728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08001" y="228864"/>
            <a:ext cx="9144000" cy="952500"/>
          </a:xfrm>
          <a:prstGeom prst="rect">
            <a:avLst/>
          </a:prstGeom>
        </p:spPr>
        <p:txBody>
          <a:bodyPr vert="horz" lIns="91418" tIns="45709" rIns="91418" bIns="45709"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508001" y="1333505"/>
            <a:ext cx="9144000" cy="3771636"/>
          </a:xfrm>
          <a:prstGeom prst="rect">
            <a:avLst/>
          </a:prstGeom>
        </p:spPr>
        <p:txBody>
          <a:bodyPr vert="horz" lIns="91418" tIns="45709" rIns="91418" bIns="45709"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386266113"/>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82" r:id="rId3"/>
    <p:sldLayoutId id="2147483690" r:id="rId4"/>
    <p:sldLayoutId id="2147483684" r:id="rId5"/>
    <p:sldLayoutId id="2147483674" r:id="rId6"/>
    <p:sldLayoutId id="2147483676" r:id="rId7"/>
    <p:sldLayoutId id="2147483683" r:id="rId8"/>
    <p:sldLayoutId id="2147483685" r:id="rId9"/>
    <p:sldLayoutId id="2147483687" r:id="rId10"/>
    <p:sldLayoutId id="2147483692" r:id="rId11"/>
    <p:sldLayoutId id="2147483688" r:id="rId12"/>
    <p:sldLayoutId id="2147483689" r:id="rId13"/>
  </p:sldLayoutIdLst>
  <p:hf hdr="0" ftr="0" dt="0"/>
  <p:txStyles>
    <p:titleStyle>
      <a:lvl1pPr algn="l" defTabSz="1015743" rtl="0" eaLnBrk="1" latinLnBrk="0" hangingPunct="1">
        <a:spcBef>
          <a:spcPct val="0"/>
        </a:spcBef>
        <a:buNone/>
        <a:defRPr sz="4500" b="1" kern="1200" cap="all" baseline="0">
          <a:solidFill>
            <a:srgbClr val="641B52"/>
          </a:solidFill>
          <a:latin typeface="Roboto Condensed" panose="02000000000000000000" pitchFamily="2" charset="0"/>
          <a:ea typeface="Roboto Condensed" panose="02000000000000000000" pitchFamily="2" charset="0"/>
          <a:cs typeface="+mj-cs"/>
        </a:defRPr>
      </a:lvl1pPr>
    </p:titleStyle>
    <p:bodyStyle>
      <a:lvl1pPr marL="380902" indent="-380902" algn="l" defTabSz="1015743" rtl="0" eaLnBrk="1" latinLnBrk="0" hangingPunct="1">
        <a:spcBef>
          <a:spcPct val="20000"/>
        </a:spcBef>
        <a:buClr>
          <a:srgbClr val="29C2DE"/>
        </a:buClr>
        <a:buSzPct val="90000"/>
        <a:buFont typeface="Arial" panose="020B0604020202020204" pitchFamily="34" charset="0"/>
        <a:buChar char="•"/>
        <a:defRPr sz="3500" kern="1200">
          <a:solidFill>
            <a:schemeClr val="tx1"/>
          </a:solidFill>
          <a:latin typeface="Proxima Nova Rg" pitchFamily="50" charset="0"/>
          <a:ea typeface="+mn-ea"/>
          <a:cs typeface="+mn-cs"/>
        </a:defRPr>
      </a:lvl1pPr>
      <a:lvl2pPr marL="825290" indent="-317421" algn="l" defTabSz="1015743" rtl="0" eaLnBrk="1" latinLnBrk="0" hangingPunct="1">
        <a:spcBef>
          <a:spcPct val="20000"/>
        </a:spcBef>
        <a:buFont typeface="Arial" panose="020B0604020202020204" pitchFamily="34" charset="0"/>
        <a:buChar char="–"/>
        <a:defRPr sz="3100" kern="1200">
          <a:solidFill>
            <a:schemeClr val="tx1"/>
          </a:solidFill>
          <a:latin typeface="Proxima Nova Rg" pitchFamily="50" charset="0"/>
          <a:ea typeface="+mn-ea"/>
          <a:cs typeface="+mn-cs"/>
        </a:defRPr>
      </a:lvl2pPr>
      <a:lvl3pPr marL="1269677" indent="-253935" algn="l" defTabSz="1015743" rtl="0" eaLnBrk="1" latinLnBrk="0" hangingPunct="1">
        <a:spcBef>
          <a:spcPct val="20000"/>
        </a:spcBef>
        <a:buClr>
          <a:srgbClr val="29C2DE"/>
        </a:buClr>
        <a:buSzPct val="90000"/>
        <a:buFont typeface="Arial" panose="020B0604020202020204" pitchFamily="34" charset="0"/>
        <a:buChar char="•"/>
        <a:defRPr sz="2600" kern="1200">
          <a:solidFill>
            <a:schemeClr val="tx1"/>
          </a:solidFill>
          <a:latin typeface="Proxima Nova Rg" pitchFamily="50" charset="0"/>
          <a:ea typeface="+mn-ea"/>
          <a:cs typeface="+mn-cs"/>
        </a:defRPr>
      </a:lvl3pPr>
      <a:lvl4pPr marL="1777550" indent="-253935" algn="l" defTabSz="1015743" rtl="0" eaLnBrk="1" latinLnBrk="0" hangingPunct="1">
        <a:spcBef>
          <a:spcPct val="20000"/>
        </a:spcBef>
        <a:buFont typeface="Arial" panose="020B0604020202020204" pitchFamily="34" charset="0"/>
        <a:buChar char="–"/>
        <a:defRPr sz="2200" kern="1200">
          <a:solidFill>
            <a:schemeClr val="tx1"/>
          </a:solidFill>
          <a:latin typeface="Proxima Nova Rg" pitchFamily="50" charset="0"/>
          <a:ea typeface="+mn-ea"/>
          <a:cs typeface="+mn-cs"/>
        </a:defRPr>
      </a:lvl4pPr>
      <a:lvl5pPr marL="2285423" indent="-253935" algn="l" defTabSz="1015743" rtl="0" eaLnBrk="1" latinLnBrk="0" hangingPunct="1">
        <a:spcBef>
          <a:spcPct val="20000"/>
        </a:spcBef>
        <a:buFont typeface="Arial" panose="020B0604020202020204" pitchFamily="34" charset="0"/>
        <a:buChar char="»"/>
        <a:defRPr sz="2200" kern="1200">
          <a:solidFill>
            <a:schemeClr val="tx1"/>
          </a:solidFill>
          <a:latin typeface="Proxima Nova Rg" pitchFamily="50" charset="0"/>
          <a:ea typeface="+mn-ea"/>
          <a:cs typeface="+mn-cs"/>
        </a:defRPr>
      </a:lvl5pPr>
      <a:lvl6pPr marL="2793293"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164"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036"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6905"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nl-BE"/>
      </a:defPPr>
      <a:lvl1pPr marL="0" algn="l" defTabSz="1015743" rtl="0" eaLnBrk="1" latinLnBrk="0" hangingPunct="1">
        <a:defRPr sz="2000" kern="1200">
          <a:solidFill>
            <a:schemeClr val="tx1"/>
          </a:solidFill>
          <a:latin typeface="+mn-lt"/>
          <a:ea typeface="+mn-ea"/>
          <a:cs typeface="+mn-cs"/>
        </a:defRPr>
      </a:lvl1pPr>
      <a:lvl2pPr marL="507872" algn="l" defTabSz="1015743" rtl="0" eaLnBrk="1" latinLnBrk="0" hangingPunct="1">
        <a:defRPr sz="2000" kern="1200">
          <a:solidFill>
            <a:schemeClr val="tx1"/>
          </a:solidFill>
          <a:latin typeface="+mn-lt"/>
          <a:ea typeface="+mn-ea"/>
          <a:cs typeface="+mn-cs"/>
        </a:defRPr>
      </a:lvl2pPr>
      <a:lvl3pPr marL="1015743" algn="l" defTabSz="1015743" rtl="0" eaLnBrk="1" latinLnBrk="0" hangingPunct="1">
        <a:defRPr sz="2000" kern="1200">
          <a:solidFill>
            <a:schemeClr val="tx1"/>
          </a:solidFill>
          <a:latin typeface="+mn-lt"/>
          <a:ea typeface="+mn-ea"/>
          <a:cs typeface="+mn-cs"/>
        </a:defRPr>
      </a:lvl3pPr>
      <a:lvl4pPr marL="1523613" algn="l" defTabSz="1015743" rtl="0" eaLnBrk="1" latinLnBrk="0" hangingPunct="1">
        <a:defRPr sz="2000" kern="1200">
          <a:solidFill>
            <a:schemeClr val="tx1"/>
          </a:solidFill>
          <a:latin typeface="+mn-lt"/>
          <a:ea typeface="+mn-ea"/>
          <a:cs typeface="+mn-cs"/>
        </a:defRPr>
      </a:lvl4pPr>
      <a:lvl5pPr marL="2031486" algn="l" defTabSz="1015743" rtl="0" eaLnBrk="1" latinLnBrk="0" hangingPunct="1">
        <a:defRPr sz="2000" kern="1200">
          <a:solidFill>
            <a:schemeClr val="tx1"/>
          </a:solidFill>
          <a:latin typeface="+mn-lt"/>
          <a:ea typeface="+mn-ea"/>
          <a:cs typeface="+mn-cs"/>
        </a:defRPr>
      </a:lvl5pPr>
      <a:lvl6pPr marL="2539356" algn="l" defTabSz="1015743" rtl="0" eaLnBrk="1" latinLnBrk="0" hangingPunct="1">
        <a:defRPr sz="2000" kern="1200">
          <a:solidFill>
            <a:schemeClr val="tx1"/>
          </a:solidFill>
          <a:latin typeface="+mn-lt"/>
          <a:ea typeface="+mn-ea"/>
          <a:cs typeface="+mn-cs"/>
        </a:defRPr>
      </a:lvl6pPr>
      <a:lvl7pPr marL="3047228" algn="l" defTabSz="1015743" rtl="0" eaLnBrk="1" latinLnBrk="0" hangingPunct="1">
        <a:defRPr sz="2000" kern="1200">
          <a:solidFill>
            <a:schemeClr val="tx1"/>
          </a:solidFill>
          <a:latin typeface="+mn-lt"/>
          <a:ea typeface="+mn-ea"/>
          <a:cs typeface="+mn-cs"/>
        </a:defRPr>
      </a:lvl7pPr>
      <a:lvl8pPr marL="3555100" algn="l" defTabSz="1015743" rtl="0" eaLnBrk="1" latinLnBrk="0" hangingPunct="1">
        <a:defRPr sz="2000" kern="1200">
          <a:solidFill>
            <a:schemeClr val="tx1"/>
          </a:solidFill>
          <a:latin typeface="+mn-lt"/>
          <a:ea typeface="+mn-ea"/>
          <a:cs typeface="+mn-cs"/>
        </a:defRPr>
      </a:lvl8pPr>
      <a:lvl9pPr marL="4062972" algn="l" defTabSz="101574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04237D-C73B-4355-B0A6-2DE91D644A9B}"/>
              </a:ext>
            </a:extLst>
          </p:cNvPr>
          <p:cNvSpPr>
            <a:spLocks noGrp="1"/>
          </p:cNvSpPr>
          <p:nvPr>
            <p:ph type="title"/>
          </p:nvPr>
        </p:nvSpPr>
        <p:spPr/>
        <p:txBody>
          <a:bodyPr/>
          <a:lstStyle/>
          <a:p>
            <a:pPr>
              <a:lnSpc>
                <a:spcPct val="150000"/>
              </a:lnSpc>
            </a:pPr>
            <a:r>
              <a:rPr lang="nl-BE" sz="2400" dirty="0"/>
              <a:t>City of Mechelen – survey on </a:t>
            </a:r>
            <a:r>
              <a:rPr lang="nl-BE" sz="2400" dirty="0" err="1"/>
              <a:t>youth</a:t>
            </a:r>
            <a:r>
              <a:rPr lang="nl-BE" sz="2400" dirty="0"/>
              <a:t> </a:t>
            </a:r>
            <a:r>
              <a:rPr lang="nl-BE" sz="2400" dirty="0" err="1"/>
              <a:t>involvement</a:t>
            </a:r>
            <a:r>
              <a:rPr lang="nl-BE" sz="2400" dirty="0"/>
              <a:t> in crime </a:t>
            </a:r>
            <a:br>
              <a:rPr lang="nl-BE" sz="2000" dirty="0"/>
            </a:br>
            <a:r>
              <a:rPr lang="en-US" sz="2000" dirty="0"/>
              <a:t>PIOC WEBINAR - Peace Incentive Fund</a:t>
            </a:r>
            <a:br>
              <a:rPr lang="en-US" sz="2000" dirty="0"/>
            </a:br>
            <a:r>
              <a:rPr lang="en-US" sz="2000" dirty="0"/>
              <a:t>March 3</a:t>
            </a:r>
            <a:r>
              <a:rPr lang="en-US" sz="2000" baseline="30000" dirty="0"/>
              <a:t>rd</a:t>
            </a:r>
            <a:r>
              <a:rPr lang="en-US" sz="2000" dirty="0"/>
              <a:t> 2026</a:t>
            </a:r>
            <a:endParaRPr lang="nl-BE" sz="2000" dirty="0"/>
          </a:p>
        </p:txBody>
      </p:sp>
    </p:spTree>
    <p:extLst>
      <p:ext uri="{BB962C8B-B14F-4D97-AF65-F5344CB8AC3E}">
        <p14:creationId xmlns:p14="http://schemas.microsoft.com/office/powerpoint/2010/main" val="342318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744AE-15D1-99EF-6079-4B5C4C95C9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59E69E-9B0F-BC31-AD0E-B370FB4FA3D3}"/>
              </a:ext>
            </a:extLst>
          </p:cNvPr>
          <p:cNvSpPr>
            <a:spLocks noGrp="1"/>
          </p:cNvSpPr>
          <p:nvPr>
            <p:ph type="title"/>
          </p:nvPr>
        </p:nvSpPr>
        <p:spPr/>
        <p:txBody>
          <a:bodyPr/>
          <a:lstStyle/>
          <a:p>
            <a:r>
              <a:rPr lang="nl-BE" sz="3600" dirty="0"/>
              <a:t>Data on </a:t>
            </a:r>
            <a:r>
              <a:rPr lang="nl-BE" sz="3600" dirty="0" err="1"/>
              <a:t>the</a:t>
            </a:r>
            <a:r>
              <a:rPr lang="nl-BE" sz="3600" dirty="0"/>
              <a:t> </a:t>
            </a:r>
            <a:r>
              <a:rPr lang="nl-BE" sz="3600" dirty="0" err="1"/>
              <a:t>approached</a:t>
            </a:r>
            <a:r>
              <a:rPr lang="nl-BE" sz="3600" dirty="0"/>
              <a:t> </a:t>
            </a:r>
            <a:r>
              <a:rPr lang="nl-BE" sz="3600" dirty="0" err="1"/>
              <a:t>students</a:t>
            </a:r>
            <a:endParaRPr lang="nl-BE" sz="3600" dirty="0"/>
          </a:p>
        </p:txBody>
      </p:sp>
      <p:graphicFrame>
        <p:nvGraphicFramePr>
          <p:cNvPr id="6" name="Grafiek 5">
            <a:extLst>
              <a:ext uri="{FF2B5EF4-FFF2-40B4-BE49-F238E27FC236}">
                <a16:creationId xmlns:a16="http://schemas.microsoft.com/office/drawing/2014/main" id="{15AED00E-8624-0190-945A-924AFA1828FA}"/>
              </a:ext>
            </a:extLst>
          </p:cNvPr>
          <p:cNvGraphicFramePr/>
          <p:nvPr>
            <p:extLst>
              <p:ext uri="{D42A27DB-BD31-4B8C-83A1-F6EECF244321}">
                <p14:modId xmlns:p14="http://schemas.microsoft.com/office/powerpoint/2010/main" val="874549016"/>
              </p:ext>
            </p:extLst>
          </p:nvPr>
        </p:nvGraphicFramePr>
        <p:xfrm>
          <a:off x="-352637" y="1199444"/>
          <a:ext cx="6067637" cy="4515556"/>
        </p:xfrm>
        <a:graphic>
          <a:graphicData uri="http://schemas.openxmlformats.org/drawingml/2006/chart">
            <c:chart xmlns:c="http://schemas.openxmlformats.org/drawingml/2006/chart" xmlns:r="http://schemas.openxmlformats.org/officeDocument/2006/relationships" r:id="rId3"/>
          </a:graphicData>
        </a:graphic>
      </p:graphicFrame>
      <p:sp>
        <p:nvSpPr>
          <p:cNvPr id="7" name="Tijdelijke aanduiding voor inhoud 2">
            <a:extLst>
              <a:ext uri="{FF2B5EF4-FFF2-40B4-BE49-F238E27FC236}">
                <a16:creationId xmlns:a16="http://schemas.microsoft.com/office/drawing/2014/main" id="{80AC4FCA-4F18-8297-ABE4-FE4D005F4113}"/>
              </a:ext>
            </a:extLst>
          </p:cNvPr>
          <p:cNvSpPr>
            <a:spLocks noGrp="1"/>
          </p:cNvSpPr>
          <p:nvPr>
            <p:ph idx="1"/>
          </p:nvPr>
        </p:nvSpPr>
        <p:spPr>
          <a:xfrm>
            <a:off x="5360670" y="1124793"/>
            <a:ext cx="4291334" cy="4405673"/>
          </a:xfrm>
        </p:spPr>
        <p:txBody>
          <a:bodyPr>
            <a:normAutofit/>
          </a:bodyPr>
          <a:lstStyle/>
          <a:p>
            <a:r>
              <a:rPr lang="nl-BE" dirty="0"/>
              <a:t>Person </a:t>
            </a:r>
            <a:r>
              <a:rPr lang="nl-BE" dirty="0" err="1"/>
              <a:t>who</a:t>
            </a:r>
            <a:r>
              <a:rPr lang="nl-BE" dirty="0"/>
              <a:t> </a:t>
            </a:r>
            <a:r>
              <a:rPr lang="nl-BE" dirty="0" err="1"/>
              <a:t>asked</a:t>
            </a:r>
            <a:r>
              <a:rPr lang="nl-BE" dirty="0"/>
              <a:t> </a:t>
            </a:r>
            <a:r>
              <a:rPr lang="nl-BE" dirty="0" err="1"/>
              <a:t>them</a:t>
            </a:r>
            <a:r>
              <a:rPr lang="nl-BE" dirty="0"/>
              <a:t> is </a:t>
            </a:r>
            <a:r>
              <a:rPr lang="nl-BE" dirty="0" err="1"/>
              <a:t>someone</a:t>
            </a:r>
            <a:r>
              <a:rPr lang="nl-BE" dirty="0"/>
              <a:t> </a:t>
            </a:r>
            <a:r>
              <a:rPr lang="nl-BE" dirty="0" err="1"/>
              <a:t>familiar</a:t>
            </a:r>
            <a:r>
              <a:rPr lang="nl-BE" dirty="0"/>
              <a:t> </a:t>
            </a:r>
          </a:p>
          <a:p>
            <a:r>
              <a:rPr lang="nl-BE" dirty="0" err="1"/>
              <a:t>Friends</a:t>
            </a:r>
            <a:r>
              <a:rPr lang="nl-BE" dirty="0"/>
              <a:t>, school </a:t>
            </a:r>
            <a:r>
              <a:rPr lang="nl-BE" dirty="0" err="1"/>
              <a:t>contacts</a:t>
            </a:r>
            <a:r>
              <a:rPr lang="nl-BE" dirty="0"/>
              <a:t>, </a:t>
            </a:r>
            <a:r>
              <a:rPr lang="nl-BE" dirty="0" err="1"/>
              <a:t>friends</a:t>
            </a:r>
            <a:r>
              <a:rPr lang="nl-BE" dirty="0"/>
              <a:t> of </a:t>
            </a:r>
            <a:r>
              <a:rPr lang="nl-BE" dirty="0" err="1"/>
              <a:t>friends</a:t>
            </a:r>
            <a:r>
              <a:rPr lang="nl-BE" dirty="0"/>
              <a:t> </a:t>
            </a:r>
          </a:p>
          <a:p>
            <a:r>
              <a:rPr lang="nl-BE" dirty="0"/>
              <a:t>Online is a </a:t>
            </a:r>
            <a:r>
              <a:rPr lang="nl-BE" dirty="0" err="1"/>
              <a:t>minority</a:t>
            </a:r>
            <a:endParaRPr lang="nl-BE" dirty="0"/>
          </a:p>
        </p:txBody>
      </p:sp>
    </p:spTree>
    <p:extLst>
      <p:ext uri="{BB962C8B-B14F-4D97-AF65-F5344CB8AC3E}">
        <p14:creationId xmlns:p14="http://schemas.microsoft.com/office/powerpoint/2010/main" val="289959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B4FFF-C341-7D2E-BA42-BC4C344676C8}"/>
              </a:ext>
            </a:extLst>
          </p:cNvPr>
          <p:cNvSpPr>
            <a:spLocks noGrp="1"/>
          </p:cNvSpPr>
          <p:nvPr>
            <p:ph type="title"/>
          </p:nvPr>
        </p:nvSpPr>
        <p:spPr/>
        <p:txBody>
          <a:bodyPr/>
          <a:lstStyle/>
          <a:p>
            <a:r>
              <a:rPr lang="nl-BE" dirty="0" err="1"/>
              <a:t>Conclusions</a:t>
            </a:r>
            <a:r>
              <a:rPr lang="nl-BE" dirty="0"/>
              <a:t> and next steps</a:t>
            </a:r>
          </a:p>
        </p:txBody>
      </p:sp>
      <p:sp>
        <p:nvSpPr>
          <p:cNvPr id="3" name="Tijdelijke aanduiding voor inhoud 2">
            <a:extLst>
              <a:ext uri="{FF2B5EF4-FFF2-40B4-BE49-F238E27FC236}">
                <a16:creationId xmlns:a16="http://schemas.microsoft.com/office/drawing/2014/main" id="{0BE5D3A3-A69D-D01D-93C4-106A29A75EAE}"/>
              </a:ext>
            </a:extLst>
          </p:cNvPr>
          <p:cNvSpPr>
            <a:spLocks noGrp="1"/>
          </p:cNvSpPr>
          <p:nvPr>
            <p:ph idx="1"/>
          </p:nvPr>
        </p:nvSpPr>
        <p:spPr/>
        <p:txBody>
          <a:bodyPr>
            <a:normAutofit fontScale="62500" lnSpcReduction="20000"/>
          </a:bodyPr>
          <a:lstStyle/>
          <a:p>
            <a:r>
              <a:rPr lang="en-US" dirty="0"/>
              <a:t>Stronger cooperation with schools</a:t>
            </a:r>
          </a:p>
          <a:p>
            <a:pPr lvl="1"/>
            <a:r>
              <a:rPr lang="en-US" dirty="0"/>
              <a:t>Improved trust and partnerships</a:t>
            </a:r>
          </a:p>
          <a:p>
            <a:pPr lvl="1"/>
            <a:r>
              <a:rPr lang="en-US" dirty="0"/>
              <a:t>Support early detection</a:t>
            </a:r>
          </a:p>
          <a:p>
            <a:pPr lvl="1"/>
            <a:r>
              <a:rPr lang="en-US" dirty="0"/>
              <a:t>Case-based approach</a:t>
            </a:r>
          </a:p>
          <a:p>
            <a:r>
              <a:rPr lang="en-US" dirty="0"/>
              <a:t>Further analysis of results</a:t>
            </a:r>
          </a:p>
          <a:p>
            <a:pPr lvl="1"/>
            <a:r>
              <a:rPr lang="en-US" dirty="0"/>
              <a:t>Qualitative follow-up</a:t>
            </a:r>
          </a:p>
          <a:p>
            <a:pPr lvl="1"/>
            <a:r>
              <a:rPr lang="en-US" dirty="0"/>
              <a:t>Dialogue with field experts</a:t>
            </a:r>
          </a:p>
          <a:p>
            <a:pPr lvl="1"/>
            <a:r>
              <a:rPr lang="en-US" dirty="0"/>
              <a:t>Key questions such as: is there a “hard core” group?</a:t>
            </a:r>
          </a:p>
          <a:p>
            <a:pPr lvl="1"/>
            <a:r>
              <a:rPr lang="en-US" dirty="0"/>
              <a:t>Meaning of repeated recruitment</a:t>
            </a:r>
          </a:p>
          <a:p>
            <a:pPr lvl="1"/>
            <a:r>
              <a:rPr lang="en-US" dirty="0"/>
              <a:t>Implications for prevention</a:t>
            </a:r>
          </a:p>
          <a:p>
            <a:r>
              <a:rPr lang="en-US" dirty="0"/>
              <a:t>Future focus</a:t>
            </a:r>
          </a:p>
          <a:p>
            <a:pPr lvl="1"/>
            <a:r>
              <a:rPr lang="en-US" dirty="0"/>
              <a:t>Deepen understanding</a:t>
            </a:r>
          </a:p>
          <a:p>
            <a:pPr lvl="1"/>
            <a:r>
              <a:rPr lang="en-US" dirty="0"/>
              <a:t>Strengthen collaboration</a:t>
            </a:r>
            <a:endParaRPr lang="nl-BE" dirty="0"/>
          </a:p>
        </p:txBody>
      </p:sp>
    </p:spTree>
    <p:extLst>
      <p:ext uri="{BB962C8B-B14F-4D97-AF65-F5344CB8AC3E}">
        <p14:creationId xmlns:p14="http://schemas.microsoft.com/office/powerpoint/2010/main" val="5140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500"/>
                                        <p:tgtEl>
                                          <p:spTgt spid="3">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8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4FF91-0F33-4FC7-A208-89E4F2A3964C}"/>
              </a:ext>
            </a:extLst>
          </p:cNvPr>
          <p:cNvSpPr>
            <a:spLocks noGrp="1"/>
          </p:cNvSpPr>
          <p:nvPr>
            <p:ph type="title"/>
          </p:nvPr>
        </p:nvSpPr>
        <p:spPr/>
        <p:txBody>
          <a:bodyPr/>
          <a:lstStyle/>
          <a:p>
            <a:r>
              <a:rPr lang="nl-BE" dirty="0"/>
              <a:t>City of Mechelen</a:t>
            </a:r>
          </a:p>
        </p:txBody>
      </p:sp>
      <p:sp>
        <p:nvSpPr>
          <p:cNvPr id="3" name="Tijdelijke aanduiding voor inhoud 2">
            <a:extLst>
              <a:ext uri="{FF2B5EF4-FFF2-40B4-BE49-F238E27FC236}">
                <a16:creationId xmlns:a16="http://schemas.microsoft.com/office/drawing/2014/main" id="{5EB3A397-09C1-433F-94EC-D4437A117108}"/>
              </a:ext>
            </a:extLst>
          </p:cNvPr>
          <p:cNvSpPr>
            <a:spLocks noGrp="1"/>
          </p:cNvSpPr>
          <p:nvPr>
            <p:ph idx="1"/>
          </p:nvPr>
        </p:nvSpPr>
        <p:spPr>
          <a:xfrm>
            <a:off x="3949149" y="993663"/>
            <a:ext cx="6052263" cy="4405673"/>
          </a:xfrm>
        </p:spPr>
        <p:txBody>
          <a:bodyPr>
            <a:normAutofit fontScale="55000" lnSpcReduction="20000"/>
          </a:bodyPr>
          <a:lstStyle/>
          <a:p>
            <a:pPr>
              <a:buFont typeface="Wingdings" panose="05000000000000000000" pitchFamily="2" charset="2"/>
              <a:buChar char="Ø"/>
            </a:pPr>
            <a:r>
              <a:rPr lang="nl-BE" dirty="0"/>
              <a:t>Mechelen</a:t>
            </a:r>
          </a:p>
          <a:p>
            <a:pPr lvl="1"/>
            <a:r>
              <a:rPr lang="nl-BE" dirty="0" err="1"/>
              <a:t>Belgian</a:t>
            </a:r>
            <a:r>
              <a:rPr lang="nl-BE" dirty="0"/>
              <a:t> </a:t>
            </a:r>
            <a:r>
              <a:rPr lang="nl-BE" dirty="0" err="1"/>
              <a:t>provincial</a:t>
            </a:r>
            <a:r>
              <a:rPr lang="nl-BE" dirty="0"/>
              <a:t> </a:t>
            </a:r>
            <a:r>
              <a:rPr lang="nl-BE" dirty="0" err="1"/>
              <a:t>city</a:t>
            </a:r>
            <a:r>
              <a:rPr lang="nl-BE" dirty="0"/>
              <a:t> ± 90,000 </a:t>
            </a:r>
            <a:r>
              <a:rPr lang="nl-BE" dirty="0" err="1"/>
              <a:t>inhabitants</a:t>
            </a:r>
            <a:endParaRPr lang="nl-BE" dirty="0"/>
          </a:p>
          <a:p>
            <a:pPr lvl="1"/>
            <a:r>
              <a:rPr lang="nl-BE" dirty="0" err="1"/>
              <a:t>Between</a:t>
            </a:r>
            <a:r>
              <a:rPr lang="nl-BE" dirty="0"/>
              <a:t> </a:t>
            </a:r>
            <a:r>
              <a:rPr lang="nl-BE" dirty="0" err="1"/>
              <a:t>Antwerp</a:t>
            </a:r>
            <a:r>
              <a:rPr lang="nl-BE" dirty="0"/>
              <a:t> and Brussels</a:t>
            </a:r>
          </a:p>
          <a:p>
            <a:pPr>
              <a:buFont typeface="Wingdings" panose="05000000000000000000" pitchFamily="2" charset="2"/>
              <a:buChar char="Ø"/>
            </a:pPr>
            <a:r>
              <a:rPr lang="nl-BE" dirty="0" err="1"/>
              <a:t>Regional</a:t>
            </a:r>
            <a:r>
              <a:rPr lang="nl-BE" dirty="0"/>
              <a:t> context</a:t>
            </a:r>
          </a:p>
          <a:p>
            <a:pPr lvl="1"/>
            <a:r>
              <a:rPr lang="nl-BE" dirty="0"/>
              <a:t>Port of </a:t>
            </a:r>
            <a:r>
              <a:rPr lang="nl-BE" dirty="0" err="1"/>
              <a:t>Antwerp</a:t>
            </a:r>
            <a:r>
              <a:rPr lang="nl-BE" dirty="0"/>
              <a:t>: drug import</a:t>
            </a:r>
          </a:p>
          <a:p>
            <a:pPr lvl="1"/>
            <a:r>
              <a:rPr lang="nl-BE" dirty="0"/>
              <a:t>Brussels: </a:t>
            </a:r>
            <a:r>
              <a:rPr lang="nl-BE" dirty="0" err="1"/>
              <a:t>visible</a:t>
            </a:r>
            <a:r>
              <a:rPr lang="nl-BE" dirty="0"/>
              <a:t> drug-</a:t>
            </a:r>
            <a:r>
              <a:rPr lang="nl-BE" dirty="0" err="1"/>
              <a:t>related</a:t>
            </a:r>
            <a:r>
              <a:rPr lang="nl-BE" dirty="0"/>
              <a:t> </a:t>
            </a:r>
            <a:r>
              <a:rPr lang="nl-BE" dirty="0" err="1"/>
              <a:t>street</a:t>
            </a:r>
            <a:r>
              <a:rPr lang="nl-BE" dirty="0"/>
              <a:t> </a:t>
            </a:r>
            <a:r>
              <a:rPr lang="nl-BE" dirty="0" err="1"/>
              <a:t>violence</a:t>
            </a:r>
            <a:endParaRPr lang="nl-BE" dirty="0"/>
          </a:p>
          <a:p>
            <a:pPr>
              <a:buFont typeface="Wingdings" panose="05000000000000000000" pitchFamily="2" charset="2"/>
              <a:buChar char="Ø"/>
            </a:pPr>
            <a:r>
              <a:rPr lang="nl-BE" dirty="0" err="1"/>
              <a:t>Local</a:t>
            </a:r>
            <a:r>
              <a:rPr lang="nl-BE" dirty="0"/>
              <a:t> </a:t>
            </a:r>
            <a:r>
              <a:rPr lang="nl-BE" dirty="0" err="1"/>
              <a:t>evolution</a:t>
            </a:r>
            <a:r>
              <a:rPr lang="nl-BE" dirty="0"/>
              <a:t> of Mechelen past decades </a:t>
            </a:r>
          </a:p>
          <a:p>
            <a:pPr lvl="1"/>
            <a:r>
              <a:rPr lang="nl-BE" dirty="0" err="1"/>
              <a:t>From</a:t>
            </a:r>
            <a:r>
              <a:rPr lang="nl-BE" dirty="0"/>
              <a:t> </a:t>
            </a:r>
            <a:r>
              <a:rPr lang="nl-BE" dirty="0" err="1"/>
              <a:t>unsafe</a:t>
            </a:r>
            <a:r>
              <a:rPr lang="nl-BE" dirty="0"/>
              <a:t> image </a:t>
            </a:r>
            <a:r>
              <a:rPr lang="nl-BE" dirty="0" err="1"/>
              <a:t>to</a:t>
            </a:r>
            <a:r>
              <a:rPr lang="nl-BE" dirty="0"/>
              <a:t> a model </a:t>
            </a:r>
            <a:r>
              <a:rPr lang="nl-BE" dirty="0" err="1"/>
              <a:t>city</a:t>
            </a:r>
            <a:r>
              <a:rPr lang="nl-BE" dirty="0"/>
              <a:t> </a:t>
            </a:r>
          </a:p>
          <a:p>
            <a:pPr lvl="1"/>
            <a:r>
              <a:rPr lang="nl-BE" dirty="0"/>
              <a:t>Strong public </a:t>
            </a:r>
            <a:r>
              <a:rPr lang="nl-BE" dirty="0" err="1"/>
              <a:t>space</a:t>
            </a:r>
            <a:r>
              <a:rPr lang="nl-BE" dirty="0"/>
              <a:t> </a:t>
            </a:r>
            <a:r>
              <a:rPr lang="nl-BE" dirty="0" err="1"/>
              <a:t>improvement</a:t>
            </a:r>
            <a:r>
              <a:rPr lang="nl-BE" dirty="0"/>
              <a:t> </a:t>
            </a:r>
          </a:p>
          <a:p>
            <a:pPr lvl="1"/>
            <a:r>
              <a:rPr lang="nl-BE" dirty="0" err="1"/>
              <a:t>Innovative</a:t>
            </a:r>
            <a:r>
              <a:rPr lang="nl-BE" dirty="0"/>
              <a:t> </a:t>
            </a:r>
            <a:r>
              <a:rPr lang="nl-BE" dirty="0" err="1"/>
              <a:t>safety</a:t>
            </a:r>
            <a:r>
              <a:rPr lang="nl-BE" dirty="0"/>
              <a:t> policy</a:t>
            </a:r>
          </a:p>
          <a:p>
            <a:pPr lvl="1"/>
            <a:r>
              <a:rPr lang="nl-BE" dirty="0" err="1"/>
              <a:t>Many</a:t>
            </a:r>
            <a:r>
              <a:rPr lang="nl-BE" dirty="0"/>
              <a:t> </a:t>
            </a:r>
            <a:r>
              <a:rPr lang="nl-BE" dirty="0" err="1"/>
              <a:t>international</a:t>
            </a:r>
            <a:r>
              <a:rPr lang="nl-BE" dirty="0"/>
              <a:t> cooperation </a:t>
            </a:r>
            <a:r>
              <a:rPr lang="nl-BE" dirty="0" err="1"/>
              <a:t>projects</a:t>
            </a:r>
            <a:endParaRPr lang="nl-BE" dirty="0"/>
          </a:p>
          <a:p>
            <a:pPr>
              <a:buFont typeface="Wingdings" panose="05000000000000000000" pitchFamily="2" charset="2"/>
              <a:buChar char="Ø"/>
            </a:pPr>
            <a:r>
              <a:rPr lang="nl-BE" dirty="0" err="1"/>
              <a:t>Current</a:t>
            </a:r>
            <a:r>
              <a:rPr lang="nl-BE" dirty="0"/>
              <a:t> </a:t>
            </a:r>
            <a:r>
              <a:rPr lang="nl-BE" dirty="0" err="1"/>
              <a:t>challenges</a:t>
            </a:r>
            <a:endParaRPr lang="nl-BE" dirty="0"/>
          </a:p>
          <a:p>
            <a:pPr lvl="1"/>
            <a:r>
              <a:rPr lang="nl-BE" dirty="0" err="1"/>
              <a:t>Organised</a:t>
            </a:r>
            <a:r>
              <a:rPr lang="nl-BE" dirty="0"/>
              <a:t> drug crime </a:t>
            </a:r>
            <a:r>
              <a:rPr lang="nl-BE" dirty="0" err="1"/>
              <a:t>remains</a:t>
            </a:r>
            <a:r>
              <a:rPr lang="nl-BE" dirty="0"/>
              <a:t> </a:t>
            </a:r>
            <a:r>
              <a:rPr lang="nl-BE" dirty="0" err="1"/>
              <a:t>key</a:t>
            </a:r>
            <a:r>
              <a:rPr lang="nl-BE" dirty="0"/>
              <a:t> issue</a:t>
            </a:r>
          </a:p>
          <a:p>
            <a:pPr lvl="1"/>
            <a:r>
              <a:rPr lang="nl-BE" dirty="0" err="1"/>
              <a:t>Local</a:t>
            </a:r>
            <a:r>
              <a:rPr lang="nl-BE" dirty="0"/>
              <a:t> action plan </a:t>
            </a:r>
            <a:r>
              <a:rPr lang="nl-BE" dirty="0" err="1"/>
              <a:t>since</a:t>
            </a:r>
            <a:r>
              <a:rPr lang="nl-BE" dirty="0"/>
              <a:t> 2023</a:t>
            </a:r>
          </a:p>
        </p:txBody>
      </p:sp>
      <p:pic>
        <p:nvPicPr>
          <p:cNvPr id="5" name="Afbeelding 4" descr="Afbeelding met Luchtfotografie, Vogelperspectief, buitenshuis, lucht&#10;&#10;Door AI gegenereerde inhoud is mogelijk onjuist.">
            <a:extLst>
              <a:ext uri="{FF2B5EF4-FFF2-40B4-BE49-F238E27FC236}">
                <a16:creationId xmlns:a16="http://schemas.microsoft.com/office/drawing/2014/main" id="{FE7CA081-4281-C44F-4445-60597CB9C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23" y="1287278"/>
            <a:ext cx="3143541" cy="2129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19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fade">
                                      <p:cBhvr>
                                        <p:cTn id="4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4FF91-0F33-4FC7-A208-89E4F2A3964C}"/>
              </a:ext>
            </a:extLst>
          </p:cNvPr>
          <p:cNvSpPr>
            <a:spLocks noGrp="1"/>
          </p:cNvSpPr>
          <p:nvPr>
            <p:ph type="title"/>
          </p:nvPr>
        </p:nvSpPr>
        <p:spPr/>
        <p:txBody>
          <a:bodyPr/>
          <a:lstStyle/>
          <a:p>
            <a:r>
              <a:rPr lang="nl-BE" dirty="0"/>
              <a:t>Context of </a:t>
            </a:r>
            <a:r>
              <a:rPr lang="nl-BE" dirty="0" err="1"/>
              <a:t>the</a:t>
            </a:r>
            <a:r>
              <a:rPr lang="nl-BE" dirty="0"/>
              <a:t> action plan</a:t>
            </a:r>
          </a:p>
        </p:txBody>
      </p:sp>
      <p:sp>
        <p:nvSpPr>
          <p:cNvPr id="3" name="Tijdelijke aanduiding voor inhoud 2">
            <a:extLst>
              <a:ext uri="{FF2B5EF4-FFF2-40B4-BE49-F238E27FC236}">
                <a16:creationId xmlns:a16="http://schemas.microsoft.com/office/drawing/2014/main" id="{5EB3A397-09C1-433F-94EC-D4437A117108}"/>
              </a:ext>
            </a:extLst>
          </p:cNvPr>
          <p:cNvSpPr>
            <a:spLocks noGrp="1"/>
          </p:cNvSpPr>
          <p:nvPr>
            <p:ph idx="1"/>
          </p:nvPr>
        </p:nvSpPr>
        <p:spPr>
          <a:xfrm>
            <a:off x="4882914" y="1025303"/>
            <a:ext cx="4176750" cy="4405673"/>
          </a:xfrm>
        </p:spPr>
        <p:txBody>
          <a:bodyPr>
            <a:normAutofit fontScale="70000" lnSpcReduction="20000"/>
          </a:bodyPr>
          <a:lstStyle/>
          <a:p>
            <a:pPr>
              <a:buFont typeface="Wingdings" panose="05000000000000000000" pitchFamily="2" charset="2"/>
              <a:buChar char="Ø"/>
            </a:pPr>
            <a:r>
              <a:rPr lang="en-GB" dirty="0"/>
              <a:t>Early 2023: several violent incidents related to organized drug crime </a:t>
            </a:r>
          </a:p>
          <a:p>
            <a:pPr>
              <a:buFont typeface="Wingdings" panose="05000000000000000000" pitchFamily="2" charset="2"/>
              <a:buChar char="Ø"/>
            </a:pPr>
            <a:endParaRPr lang="en-GB" dirty="0"/>
          </a:p>
          <a:p>
            <a:pPr>
              <a:buFont typeface="Wingdings" panose="05000000000000000000" pitchFamily="2" charset="2"/>
              <a:buChar char="Ø"/>
            </a:pPr>
            <a:r>
              <a:rPr lang="en-GB" dirty="0"/>
              <a:t>Local action plan organized drug crime</a:t>
            </a:r>
          </a:p>
          <a:p>
            <a:pPr>
              <a:buFont typeface="Wingdings" panose="05000000000000000000" pitchFamily="2" charset="2"/>
              <a:buChar char="Ø"/>
            </a:pPr>
            <a:endParaRPr lang="en-GB" dirty="0"/>
          </a:p>
          <a:p>
            <a:pPr>
              <a:buFont typeface="Wingdings" panose="05000000000000000000" pitchFamily="2" charset="2"/>
              <a:buChar char="Ø"/>
            </a:pPr>
            <a:r>
              <a:rPr lang="en-GB" dirty="0"/>
              <a:t>Cooperation between local government, local police force and the public prosecutor's office</a:t>
            </a:r>
          </a:p>
        </p:txBody>
      </p:sp>
      <p:pic>
        <p:nvPicPr>
          <p:cNvPr id="4" name="Afbeelding 3">
            <a:extLst>
              <a:ext uri="{FF2B5EF4-FFF2-40B4-BE49-F238E27FC236}">
                <a16:creationId xmlns:a16="http://schemas.microsoft.com/office/drawing/2014/main" id="{198544F6-7E4B-F4E8-8C79-54E1FB72BC95}"/>
              </a:ext>
            </a:extLst>
          </p:cNvPr>
          <p:cNvPicPr>
            <a:picLocks noChangeAspect="1"/>
          </p:cNvPicPr>
          <p:nvPr/>
        </p:nvPicPr>
        <p:blipFill rotWithShape="1">
          <a:blip r:embed="rId3"/>
          <a:srcRect l="17329"/>
          <a:stretch/>
        </p:blipFill>
        <p:spPr>
          <a:xfrm>
            <a:off x="373710" y="1743151"/>
            <a:ext cx="3983319" cy="2969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192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FBD3E-1605-3867-40AE-95C5A77062D7}"/>
              </a:ext>
            </a:extLst>
          </p:cNvPr>
          <p:cNvSpPr>
            <a:spLocks noGrp="1"/>
          </p:cNvSpPr>
          <p:nvPr>
            <p:ph type="title"/>
          </p:nvPr>
        </p:nvSpPr>
        <p:spPr/>
        <p:txBody>
          <a:bodyPr/>
          <a:lstStyle/>
          <a:p>
            <a:r>
              <a:rPr lang="en-GB" dirty="0"/>
              <a:t>Why a local action plan?</a:t>
            </a:r>
          </a:p>
        </p:txBody>
      </p:sp>
      <p:sp>
        <p:nvSpPr>
          <p:cNvPr id="3" name="Tijdelijke aanduiding voor inhoud 2">
            <a:extLst>
              <a:ext uri="{FF2B5EF4-FFF2-40B4-BE49-F238E27FC236}">
                <a16:creationId xmlns:a16="http://schemas.microsoft.com/office/drawing/2014/main" id="{FE31C7A9-5A16-FE5F-6FEA-587CC642692D}"/>
              </a:ext>
            </a:extLst>
          </p:cNvPr>
          <p:cNvSpPr>
            <a:spLocks noGrp="1"/>
          </p:cNvSpPr>
          <p:nvPr>
            <p:ph idx="1"/>
          </p:nvPr>
        </p:nvSpPr>
        <p:spPr>
          <a:xfrm>
            <a:off x="1497028" y="1124793"/>
            <a:ext cx="7546488" cy="4405673"/>
          </a:xfrm>
        </p:spPr>
        <p:txBody>
          <a:bodyPr>
            <a:noAutofit/>
          </a:bodyPr>
          <a:lstStyle/>
          <a:p>
            <a:pPr>
              <a:buFont typeface="Wingdings" panose="05000000000000000000" pitchFamily="2" charset="2"/>
              <a:buChar char="Ø"/>
            </a:pPr>
            <a:r>
              <a:rPr lang="en-GB" sz="2400" dirty="0"/>
              <a:t>From an international approach to a local approach</a:t>
            </a:r>
          </a:p>
          <a:p>
            <a:pPr>
              <a:buFont typeface="Wingdings" panose="05000000000000000000" pitchFamily="2" charset="2"/>
              <a:buChar char="Ø"/>
            </a:pPr>
            <a:r>
              <a:rPr lang="en-GB" sz="2400" dirty="0"/>
              <a:t>Local effect of organized crime or “undermining effects”</a:t>
            </a:r>
          </a:p>
          <a:p>
            <a:pPr>
              <a:buFont typeface="Wingdings" panose="05000000000000000000" pitchFamily="2" charset="2"/>
              <a:buChar char="Ø"/>
            </a:pPr>
            <a:r>
              <a:rPr lang="en-GB" sz="2400" dirty="0"/>
              <a:t>Tackling these effects require an approach that is:</a:t>
            </a:r>
          </a:p>
          <a:p>
            <a:pPr lvl="1">
              <a:buFont typeface="Courier New" panose="02070309020205020404" pitchFamily="49" charset="0"/>
              <a:buChar char="-"/>
            </a:pPr>
            <a:r>
              <a:rPr lang="en-GB" sz="2000" dirty="0"/>
              <a:t>Decentralized and local</a:t>
            </a:r>
          </a:p>
          <a:p>
            <a:pPr lvl="1">
              <a:buFont typeface="Courier New" panose="02070309020205020404" pitchFamily="49" charset="0"/>
              <a:buChar char="-"/>
            </a:pPr>
            <a:r>
              <a:rPr lang="en-GB" sz="2000" dirty="0"/>
              <a:t>Based on multidisciplinary cooperation</a:t>
            </a:r>
          </a:p>
          <a:p>
            <a:pPr lvl="1">
              <a:buFont typeface="Courier New" panose="02070309020205020404" pitchFamily="49" charset="0"/>
              <a:buChar char="-"/>
            </a:pPr>
            <a:r>
              <a:rPr lang="en-GB" sz="2000" dirty="0"/>
              <a:t>Focused on the exchange of information</a:t>
            </a:r>
            <a:endParaRPr lang="en-GB" sz="2400" dirty="0"/>
          </a:p>
          <a:p>
            <a:pPr>
              <a:buFont typeface="Wingdings" panose="05000000000000000000" pitchFamily="2" charset="2"/>
              <a:buChar char="Ø"/>
            </a:pPr>
            <a:r>
              <a:rPr lang="en-GB" sz="2400" dirty="0"/>
              <a:t>Evidence based approach</a:t>
            </a:r>
          </a:p>
          <a:p>
            <a:pPr lvl="1">
              <a:buFont typeface="Courier New" panose="02070309020205020404" pitchFamily="49" charset="0"/>
              <a:buChar char="-"/>
            </a:pPr>
            <a:r>
              <a:rPr lang="en-GB" sz="2000" dirty="0"/>
              <a:t>Creating a better understanding of the</a:t>
            </a:r>
          </a:p>
          <a:p>
            <a:pPr lvl="1">
              <a:buFont typeface="Courier New" panose="02070309020205020404" pitchFamily="49" charset="0"/>
              <a:buChar char="-"/>
            </a:pPr>
            <a:r>
              <a:rPr lang="nl-BE" sz="2000" dirty="0" err="1"/>
              <a:t>Insight</a:t>
            </a:r>
            <a:r>
              <a:rPr lang="nl-BE" sz="2000" dirty="0"/>
              <a:t> into </a:t>
            </a:r>
            <a:r>
              <a:rPr lang="nl-BE" sz="2000" dirty="0" err="1"/>
              <a:t>Mechelen’s</a:t>
            </a:r>
            <a:r>
              <a:rPr lang="nl-BE" sz="2000" dirty="0"/>
              <a:t> </a:t>
            </a:r>
            <a:r>
              <a:rPr lang="nl-BE" sz="2000" dirty="0" err="1"/>
              <a:t>situation</a:t>
            </a:r>
            <a:endParaRPr lang="nl-BE" sz="2000" dirty="0"/>
          </a:p>
        </p:txBody>
      </p:sp>
    </p:spTree>
    <p:extLst>
      <p:ext uri="{BB962C8B-B14F-4D97-AF65-F5344CB8AC3E}">
        <p14:creationId xmlns:p14="http://schemas.microsoft.com/office/powerpoint/2010/main" val="265743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A78FB-27E0-F6BC-3887-060FBB124260}"/>
              </a:ext>
            </a:extLst>
          </p:cNvPr>
          <p:cNvSpPr>
            <a:spLocks noGrp="1"/>
          </p:cNvSpPr>
          <p:nvPr>
            <p:ph type="title"/>
          </p:nvPr>
        </p:nvSpPr>
        <p:spPr/>
        <p:txBody>
          <a:bodyPr/>
          <a:lstStyle/>
          <a:p>
            <a:r>
              <a:rPr lang="nl-BE" dirty="0"/>
              <a:t>Context of </a:t>
            </a:r>
            <a:r>
              <a:rPr lang="nl-BE" dirty="0" err="1"/>
              <a:t>the</a:t>
            </a:r>
            <a:r>
              <a:rPr lang="nl-BE" dirty="0"/>
              <a:t> survey</a:t>
            </a:r>
          </a:p>
        </p:txBody>
      </p:sp>
      <p:sp>
        <p:nvSpPr>
          <p:cNvPr id="5" name="Tijdelijke aanduiding voor inhoud 4">
            <a:extLst>
              <a:ext uri="{FF2B5EF4-FFF2-40B4-BE49-F238E27FC236}">
                <a16:creationId xmlns:a16="http://schemas.microsoft.com/office/drawing/2014/main" id="{3F17CB46-F3F5-58CE-9A36-A96A509973E2}"/>
              </a:ext>
            </a:extLst>
          </p:cNvPr>
          <p:cNvSpPr>
            <a:spLocks noGrp="1"/>
          </p:cNvSpPr>
          <p:nvPr>
            <p:ph idx="1"/>
          </p:nvPr>
        </p:nvSpPr>
        <p:spPr/>
        <p:txBody>
          <a:bodyPr>
            <a:normAutofit fontScale="77500" lnSpcReduction="20000"/>
          </a:bodyPr>
          <a:lstStyle/>
          <a:p>
            <a:pPr>
              <a:buFont typeface="Wingdings" panose="05000000000000000000" pitchFamily="2" charset="2"/>
              <a:buChar char="Ø"/>
            </a:pPr>
            <a:r>
              <a:rPr lang="en-US" dirty="0"/>
              <a:t>Key conclusion of interviews with field workers</a:t>
            </a:r>
          </a:p>
          <a:p>
            <a:pPr lvl="1">
              <a:buFont typeface="Courier New" panose="02070309020205020404" pitchFamily="49" charset="0"/>
              <a:buChar char="-"/>
            </a:pPr>
            <a:r>
              <a:rPr lang="en-US" dirty="0"/>
              <a:t>Focus on risk factors for youth involvement</a:t>
            </a:r>
          </a:p>
          <a:p>
            <a:pPr lvl="1">
              <a:buFont typeface="Courier New" panose="02070309020205020404" pitchFamily="49" charset="0"/>
              <a:buChar char="-"/>
            </a:pPr>
            <a:r>
              <a:rPr lang="en-US" dirty="0"/>
              <a:t>Signals of youth involvement and recruitment </a:t>
            </a:r>
          </a:p>
          <a:p>
            <a:pPr lvl="1">
              <a:buFont typeface="Courier New" panose="02070309020205020404" pitchFamily="49" charset="0"/>
              <a:buChar char="-"/>
            </a:pPr>
            <a:r>
              <a:rPr lang="en-US" dirty="0"/>
              <a:t>Need for quantitative data</a:t>
            </a:r>
          </a:p>
          <a:p>
            <a:pPr>
              <a:buFont typeface="Wingdings" panose="05000000000000000000" pitchFamily="2" charset="2"/>
              <a:buChar char="Ø"/>
            </a:pPr>
            <a:r>
              <a:rPr lang="en-US" dirty="0"/>
              <a:t>Inspiration and cooperation for a survey</a:t>
            </a:r>
          </a:p>
          <a:p>
            <a:pPr lvl="1">
              <a:buFont typeface="Courier New" panose="02070309020205020404" pitchFamily="49" charset="0"/>
              <a:buChar char="-"/>
            </a:pPr>
            <a:r>
              <a:rPr lang="en-US" dirty="0"/>
              <a:t>City of Antwerp</a:t>
            </a:r>
          </a:p>
          <a:p>
            <a:pPr lvl="1">
              <a:buFont typeface="Courier New" panose="02070309020205020404" pitchFamily="49" charset="0"/>
              <a:buChar char="-"/>
            </a:pPr>
            <a:r>
              <a:rPr lang="en-US" dirty="0"/>
              <a:t>University of Gent </a:t>
            </a:r>
          </a:p>
          <a:p>
            <a:pPr>
              <a:buFont typeface="Wingdings" panose="05000000000000000000" pitchFamily="2" charset="2"/>
              <a:buChar char="Ø"/>
            </a:pPr>
            <a:r>
              <a:rPr lang="en-US" dirty="0"/>
              <a:t>Broad focus</a:t>
            </a:r>
          </a:p>
          <a:p>
            <a:pPr lvl="1">
              <a:buFont typeface="Courier New" panose="02070309020205020404" pitchFamily="49" charset="0"/>
              <a:buChar char="-"/>
            </a:pPr>
            <a:r>
              <a:rPr lang="en-US" dirty="0"/>
              <a:t>Not only drug crime</a:t>
            </a:r>
          </a:p>
          <a:p>
            <a:pPr lvl="1">
              <a:buFont typeface="Courier New" panose="02070309020205020404" pitchFamily="49" charset="0"/>
              <a:buChar char="-"/>
            </a:pPr>
            <a:r>
              <a:rPr lang="en-US" dirty="0"/>
              <a:t>Wider range of offences</a:t>
            </a:r>
          </a:p>
          <a:p>
            <a:pPr lvl="1">
              <a:buFont typeface="Courier New" panose="02070309020205020404" pitchFamily="49" charset="0"/>
              <a:buChar char="-"/>
            </a:pPr>
            <a:r>
              <a:rPr lang="en-US" dirty="0"/>
              <a:t>Link with undermining phenomena</a:t>
            </a:r>
          </a:p>
          <a:p>
            <a:endParaRPr lang="nl-BE" dirty="0"/>
          </a:p>
        </p:txBody>
      </p:sp>
    </p:spTree>
    <p:extLst>
      <p:ext uri="{BB962C8B-B14F-4D97-AF65-F5344CB8AC3E}">
        <p14:creationId xmlns:p14="http://schemas.microsoft.com/office/powerpoint/2010/main" val="185333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fade">
                                      <p:cBhvr>
                                        <p:cTn id="18" dur="500"/>
                                        <p:tgtEl>
                                          <p:spTgt spid="5">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500"/>
                                        <p:tgtEl>
                                          <p:spTgt spid="5">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fade">
                                      <p:cBhvr>
                                        <p:cTn id="24" dur="500"/>
                                        <p:tgtEl>
                                          <p:spTgt spid="5">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85E41-3EE4-54E0-3F39-2DDD0D52ABA3}"/>
              </a:ext>
            </a:extLst>
          </p:cNvPr>
          <p:cNvSpPr>
            <a:spLocks noGrp="1"/>
          </p:cNvSpPr>
          <p:nvPr>
            <p:ph type="title"/>
          </p:nvPr>
        </p:nvSpPr>
        <p:spPr/>
        <p:txBody>
          <a:bodyPr/>
          <a:lstStyle/>
          <a:p>
            <a:r>
              <a:rPr lang="nl-BE" dirty="0"/>
              <a:t>Survey Goals</a:t>
            </a:r>
          </a:p>
        </p:txBody>
      </p:sp>
      <p:sp>
        <p:nvSpPr>
          <p:cNvPr id="3" name="Tijdelijke aanduiding voor inhoud 2">
            <a:extLst>
              <a:ext uri="{FF2B5EF4-FFF2-40B4-BE49-F238E27FC236}">
                <a16:creationId xmlns:a16="http://schemas.microsoft.com/office/drawing/2014/main" id="{59BA9E0C-888D-3178-927A-78F60B98EF31}"/>
              </a:ext>
            </a:extLst>
          </p:cNvPr>
          <p:cNvSpPr>
            <a:spLocks noGrp="1"/>
          </p:cNvSpPr>
          <p:nvPr>
            <p:ph idx="1"/>
          </p:nvPr>
        </p:nvSpPr>
        <p:spPr>
          <a:xfrm>
            <a:off x="1497027" y="1124793"/>
            <a:ext cx="8154977" cy="4590207"/>
          </a:xfrm>
        </p:spPr>
        <p:txBody>
          <a:bodyPr>
            <a:normAutofit fontScale="55000" lnSpcReduction="20000"/>
          </a:bodyPr>
          <a:lstStyle/>
          <a:p>
            <a:pPr>
              <a:buFont typeface="Wingdings" panose="05000000000000000000" pitchFamily="2" charset="2"/>
              <a:buChar char="Ø"/>
            </a:pPr>
            <a:r>
              <a:rPr lang="en-US" dirty="0"/>
              <a:t>Answering key questions</a:t>
            </a:r>
          </a:p>
          <a:p>
            <a:pPr lvl="1">
              <a:buFont typeface="Courier New" panose="02070309020205020404" pitchFamily="49" charset="0"/>
              <a:buChar char="-"/>
            </a:pPr>
            <a:r>
              <a:rPr lang="en-US" dirty="0"/>
              <a:t>For which offences are youth approached?</a:t>
            </a:r>
          </a:p>
          <a:p>
            <a:pPr lvl="1">
              <a:buFont typeface="Courier New" panose="02070309020205020404" pitchFamily="49" charset="0"/>
              <a:buChar char="-"/>
            </a:pPr>
            <a:r>
              <a:rPr lang="en-US" dirty="0"/>
              <a:t>Through which channels? (School, online, free time, …)</a:t>
            </a:r>
          </a:p>
          <a:p>
            <a:pPr lvl="1">
              <a:buFont typeface="Courier New" panose="02070309020205020404" pitchFamily="49" charset="0"/>
              <a:buChar char="-"/>
            </a:pPr>
            <a:r>
              <a:rPr lang="en-US" dirty="0"/>
              <a:t>Who approaches them? (Friends, family, others, …)</a:t>
            </a:r>
          </a:p>
          <a:p>
            <a:pPr lvl="1">
              <a:buFont typeface="Courier New" panose="02070309020205020404" pitchFamily="49" charset="0"/>
              <a:buChar char="-"/>
            </a:pPr>
            <a:r>
              <a:rPr lang="en-US" dirty="0"/>
              <a:t>How frequently?</a:t>
            </a:r>
          </a:p>
          <a:p>
            <a:pPr>
              <a:buFont typeface="Wingdings" panose="05000000000000000000" pitchFamily="2" charset="2"/>
              <a:buChar char="Ø"/>
            </a:pPr>
            <a:r>
              <a:rPr lang="en-US" dirty="0"/>
              <a:t>Limitations of the survey</a:t>
            </a:r>
          </a:p>
          <a:p>
            <a:pPr lvl="1"/>
            <a:r>
              <a:rPr lang="en-US" dirty="0"/>
              <a:t>Social desirability bias</a:t>
            </a:r>
          </a:p>
          <a:p>
            <a:pPr lvl="1"/>
            <a:r>
              <a:rPr lang="en-US" dirty="0"/>
              <a:t>Honesty of responses uncertain</a:t>
            </a:r>
          </a:p>
          <a:p>
            <a:pPr>
              <a:buFont typeface="Wingdings" panose="05000000000000000000" pitchFamily="2" charset="2"/>
              <a:buChar char="Ø"/>
            </a:pPr>
            <a:r>
              <a:rPr lang="en-US" dirty="0"/>
              <a:t>Dual objective</a:t>
            </a:r>
          </a:p>
          <a:p>
            <a:pPr lvl="1"/>
            <a:r>
              <a:rPr lang="en-US" dirty="0"/>
              <a:t>Insight and data</a:t>
            </a:r>
          </a:p>
          <a:p>
            <a:pPr lvl="1"/>
            <a:r>
              <a:rPr lang="en-US" dirty="0"/>
              <a:t>Start deeper cooperation with schools</a:t>
            </a:r>
          </a:p>
          <a:p>
            <a:pPr>
              <a:buFont typeface="Wingdings" panose="05000000000000000000" pitchFamily="2" charset="2"/>
              <a:buChar char="Ø"/>
            </a:pPr>
            <a:r>
              <a:rPr lang="en-US" dirty="0"/>
              <a:t>Partnership with schools</a:t>
            </a:r>
          </a:p>
          <a:p>
            <a:pPr lvl="1"/>
            <a:r>
              <a:rPr lang="en-US" dirty="0"/>
              <a:t>Build trust and collaboration</a:t>
            </a:r>
          </a:p>
          <a:p>
            <a:pPr lvl="1"/>
            <a:r>
              <a:rPr lang="en-US" dirty="0"/>
              <a:t>Create support and awareness</a:t>
            </a:r>
          </a:p>
          <a:p>
            <a:pPr lvl="1"/>
            <a:r>
              <a:rPr lang="en-US" dirty="0"/>
              <a:t>Joint approach to the issue</a:t>
            </a:r>
          </a:p>
          <a:p>
            <a:pPr>
              <a:buFont typeface="Courier New" panose="02070309020205020404" pitchFamily="49" charset="0"/>
              <a:buChar char="-"/>
            </a:pPr>
            <a:endParaRPr lang="en-US" dirty="0"/>
          </a:p>
          <a:p>
            <a:endParaRPr lang="nl-BE" dirty="0"/>
          </a:p>
        </p:txBody>
      </p:sp>
    </p:spTree>
    <p:extLst>
      <p:ext uri="{BB962C8B-B14F-4D97-AF65-F5344CB8AC3E}">
        <p14:creationId xmlns:p14="http://schemas.microsoft.com/office/powerpoint/2010/main" val="24078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fade">
                                      <p:cBhvr>
                                        <p:cTn id="5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DAB62-B7AD-C7CA-AA68-62B81C659836}"/>
              </a:ext>
            </a:extLst>
          </p:cNvPr>
          <p:cNvSpPr>
            <a:spLocks noGrp="1"/>
          </p:cNvSpPr>
          <p:nvPr>
            <p:ph type="title"/>
          </p:nvPr>
        </p:nvSpPr>
        <p:spPr/>
        <p:txBody>
          <a:bodyPr/>
          <a:lstStyle/>
          <a:p>
            <a:r>
              <a:rPr lang="nl-BE" dirty="0" err="1"/>
              <a:t>Methodology</a:t>
            </a:r>
            <a:endParaRPr lang="nl-BE" dirty="0"/>
          </a:p>
        </p:txBody>
      </p:sp>
      <p:sp>
        <p:nvSpPr>
          <p:cNvPr id="3" name="Tijdelijke aanduiding voor inhoud 2">
            <a:extLst>
              <a:ext uri="{FF2B5EF4-FFF2-40B4-BE49-F238E27FC236}">
                <a16:creationId xmlns:a16="http://schemas.microsoft.com/office/drawing/2014/main" id="{774291D5-F864-6FD3-87A2-20E4E2D7CEFE}"/>
              </a:ext>
            </a:extLst>
          </p:cNvPr>
          <p:cNvSpPr>
            <a:spLocks noGrp="1"/>
          </p:cNvSpPr>
          <p:nvPr>
            <p:ph idx="1"/>
          </p:nvPr>
        </p:nvSpPr>
        <p:spPr/>
        <p:txBody>
          <a:bodyPr>
            <a:normAutofit fontScale="55000" lnSpcReduction="20000"/>
          </a:bodyPr>
          <a:lstStyle/>
          <a:p>
            <a:r>
              <a:rPr lang="en-US" dirty="0"/>
              <a:t>Approach</a:t>
            </a:r>
          </a:p>
          <a:p>
            <a:pPr lvl="1"/>
            <a:r>
              <a:rPr lang="en-US" dirty="0"/>
              <a:t>Face-to-face meetings with schools, building trust</a:t>
            </a:r>
          </a:p>
          <a:p>
            <a:pPr lvl="1"/>
            <a:r>
              <a:rPr lang="en-US" dirty="0"/>
              <a:t>65% of secondary schools participated</a:t>
            </a:r>
          </a:p>
          <a:p>
            <a:r>
              <a:rPr lang="en-US" dirty="0"/>
              <a:t>Confidentiality and data protection</a:t>
            </a:r>
          </a:p>
          <a:p>
            <a:pPr lvl="1"/>
            <a:r>
              <a:rPr lang="en-US" dirty="0"/>
              <a:t>No results linked to individual schools</a:t>
            </a:r>
          </a:p>
          <a:p>
            <a:pPr lvl="1"/>
            <a:r>
              <a:rPr lang="en-US" dirty="0"/>
              <a:t>External research agency</a:t>
            </a:r>
          </a:p>
          <a:p>
            <a:r>
              <a:rPr lang="en-US" dirty="0"/>
              <a:t>Implementation</a:t>
            </a:r>
          </a:p>
          <a:p>
            <a:pPr lvl="1"/>
            <a:r>
              <a:rPr lang="en-US" dirty="0"/>
              <a:t>Clear information package for schools</a:t>
            </a:r>
          </a:p>
          <a:p>
            <a:pPr lvl="1"/>
            <a:r>
              <a:rPr lang="en-US" dirty="0"/>
              <a:t>Online classroom survey</a:t>
            </a:r>
          </a:p>
          <a:p>
            <a:pPr lvl="1"/>
            <a:r>
              <a:rPr lang="en-US" dirty="0"/>
              <a:t>Voluntary participation</a:t>
            </a:r>
          </a:p>
          <a:p>
            <a:r>
              <a:rPr lang="en-US" dirty="0"/>
              <a:t>Survey design with three tracks with equal length to protect anonymity</a:t>
            </a:r>
          </a:p>
          <a:p>
            <a:pPr lvl="1"/>
            <a:r>
              <a:rPr lang="en-US" dirty="0"/>
              <a:t>Personally approached</a:t>
            </a:r>
          </a:p>
          <a:p>
            <a:pPr lvl="1"/>
            <a:r>
              <a:rPr lang="en-US" dirty="0"/>
              <a:t>Know someone approached</a:t>
            </a:r>
          </a:p>
          <a:p>
            <a:pPr lvl="1"/>
            <a:r>
              <a:rPr lang="en-US" dirty="0"/>
              <a:t>No experience</a:t>
            </a:r>
          </a:p>
          <a:p>
            <a:pPr marL="0" indent="0">
              <a:buNone/>
            </a:pPr>
            <a:endParaRPr lang="nl-BE" dirty="0"/>
          </a:p>
        </p:txBody>
      </p:sp>
    </p:spTree>
    <p:extLst>
      <p:ext uri="{BB962C8B-B14F-4D97-AF65-F5344CB8AC3E}">
        <p14:creationId xmlns:p14="http://schemas.microsoft.com/office/powerpoint/2010/main" val="232266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B815A-BB88-74B5-2613-D06F7287C04E}"/>
              </a:ext>
            </a:extLst>
          </p:cNvPr>
          <p:cNvSpPr>
            <a:spLocks noGrp="1"/>
          </p:cNvSpPr>
          <p:nvPr>
            <p:ph type="title"/>
          </p:nvPr>
        </p:nvSpPr>
        <p:spPr/>
        <p:txBody>
          <a:bodyPr/>
          <a:lstStyle/>
          <a:p>
            <a:r>
              <a:rPr lang="nl-BE" dirty="0"/>
              <a:t>Survey </a:t>
            </a:r>
            <a:r>
              <a:rPr lang="nl-BE" dirty="0" err="1"/>
              <a:t>rESULTS</a:t>
            </a:r>
            <a:endParaRPr lang="nl-BE" dirty="0"/>
          </a:p>
        </p:txBody>
      </p:sp>
      <p:graphicFrame>
        <p:nvGraphicFramePr>
          <p:cNvPr id="6" name="Grafiek 5">
            <a:extLst>
              <a:ext uri="{FF2B5EF4-FFF2-40B4-BE49-F238E27FC236}">
                <a16:creationId xmlns:a16="http://schemas.microsoft.com/office/drawing/2014/main" id="{046622B7-E1DF-B422-602D-6114462665D1}"/>
              </a:ext>
            </a:extLst>
          </p:cNvPr>
          <p:cNvGraphicFramePr/>
          <p:nvPr>
            <p:extLst>
              <p:ext uri="{D42A27DB-BD31-4B8C-83A1-F6EECF244321}">
                <p14:modId xmlns:p14="http://schemas.microsoft.com/office/powerpoint/2010/main" val="3539423890"/>
              </p:ext>
            </p:extLst>
          </p:nvPr>
        </p:nvGraphicFramePr>
        <p:xfrm>
          <a:off x="-352637" y="1199444"/>
          <a:ext cx="6067637" cy="4515556"/>
        </p:xfrm>
        <a:graphic>
          <a:graphicData uri="http://schemas.openxmlformats.org/drawingml/2006/chart">
            <c:chart xmlns:c="http://schemas.openxmlformats.org/drawingml/2006/chart" xmlns:r="http://schemas.openxmlformats.org/officeDocument/2006/relationships" r:id="rId3"/>
          </a:graphicData>
        </a:graphic>
      </p:graphicFrame>
      <p:sp>
        <p:nvSpPr>
          <p:cNvPr id="7" name="Tijdelijke aanduiding voor inhoud 2">
            <a:extLst>
              <a:ext uri="{FF2B5EF4-FFF2-40B4-BE49-F238E27FC236}">
                <a16:creationId xmlns:a16="http://schemas.microsoft.com/office/drawing/2014/main" id="{82F85DBC-E81F-D23C-C064-CE5CAF5E2E94}"/>
              </a:ext>
            </a:extLst>
          </p:cNvPr>
          <p:cNvSpPr>
            <a:spLocks noGrp="1"/>
          </p:cNvSpPr>
          <p:nvPr>
            <p:ph idx="1"/>
          </p:nvPr>
        </p:nvSpPr>
        <p:spPr>
          <a:xfrm>
            <a:off x="5360670" y="1124793"/>
            <a:ext cx="4291334" cy="4405673"/>
          </a:xfrm>
        </p:spPr>
        <p:txBody>
          <a:bodyPr>
            <a:normAutofit/>
          </a:bodyPr>
          <a:lstStyle/>
          <a:p>
            <a:r>
              <a:rPr lang="en-US" dirty="0"/>
              <a:t>20 % has been approached</a:t>
            </a:r>
          </a:p>
          <a:p>
            <a:r>
              <a:rPr lang="en-US" dirty="0"/>
              <a:t>More boys than girls</a:t>
            </a:r>
          </a:p>
          <a:p>
            <a:r>
              <a:rPr lang="en-US" dirty="0"/>
              <a:t>More in </a:t>
            </a:r>
            <a:r>
              <a:rPr lang="en-US" dirty="0" err="1"/>
              <a:t>labour</a:t>
            </a:r>
            <a:r>
              <a:rPr lang="en-US" dirty="0"/>
              <a:t> oriented </a:t>
            </a:r>
            <a:r>
              <a:rPr lang="en-US" dirty="0" err="1"/>
              <a:t>programmes</a:t>
            </a:r>
            <a:endParaRPr lang="en-US" dirty="0"/>
          </a:p>
          <a:p>
            <a:pPr marL="0" indent="0">
              <a:buNone/>
            </a:pPr>
            <a:endParaRPr lang="nl-BE" dirty="0"/>
          </a:p>
        </p:txBody>
      </p:sp>
    </p:spTree>
    <p:extLst>
      <p:ext uri="{BB962C8B-B14F-4D97-AF65-F5344CB8AC3E}">
        <p14:creationId xmlns:p14="http://schemas.microsoft.com/office/powerpoint/2010/main" val="216533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5D4F8-9CA7-7835-53CE-53B619D353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12946A-38F0-C302-CDE9-C304F840CC35}"/>
              </a:ext>
            </a:extLst>
          </p:cNvPr>
          <p:cNvSpPr>
            <a:spLocks noGrp="1"/>
          </p:cNvSpPr>
          <p:nvPr>
            <p:ph type="title"/>
          </p:nvPr>
        </p:nvSpPr>
        <p:spPr/>
        <p:txBody>
          <a:bodyPr/>
          <a:lstStyle/>
          <a:p>
            <a:r>
              <a:rPr lang="nl-BE" sz="3600" dirty="0"/>
              <a:t>Data on </a:t>
            </a:r>
            <a:r>
              <a:rPr lang="nl-BE" sz="3600" dirty="0" err="1"/>
              <a:t>the</a:t>
            </a:r>
            <a:r>
              <a:rPr lang="nl-BE" sz="3600" dirty="0"/>
              <a:t> </a:t>
            </a:r>
            <a:r>
              <a:rPr lang="nl-BE" sz="3600" dirty="0" err="1"/>
              <a:t>approached</a:t>
            </a:r>
            <a:r>
              <a:rPr lang="nl-BE" sz="3600" dirty="0"/>
              <a:t> </a:t>
            </a:r>
            <a:r>
              <a:rPr lang="nl-BE" sz="3600" dirty="0" err="1"/>
              <a:t>students</a:t>
            </a:r>
            <a:endParaRPr lang="nl-BE" sz="3600" dirty="0"/>
          </a:p>
        </p:txBody>
      </p:sp>
      <p:graphicFrame>
        <p:nvGraphicFramePr>
          <p:cNvPr id="6" name="Grafiek 5">
            <a:extLst>
              <a:ext uri="{FF2B5EF4-FFF2-40B4-BE49-F238E27FC236}">
                <a16:creationId xmlns:a16="http://schemas.microsoft.com/office/drawing/2014/main" id="{27078C46-C1C9-DCB8-7ECD-894A36141701}"/>
              </a:ext>
            </a:extLst>
          </p:cNvPr>
          <p:cNvGraphicFramePr/>
          <p:nvPr>
            <p:extLst>
              <p:ext uri="{D42A27DB-BD31-4B8C-83A1-F6EECF244321}">
                <p14:modId xmlns:p14="http://schemas.microsoft.com/office/powerpoint/2010/main" val="3258887217"/>
              </p:ext>
            </p:extLst>
          </p:nvPr>
        </p:nvGraphicFramePr>
        <p:xfrm>
          <a:off x="-352637" y="1199444"/>
          <a:ext cx="6067637" cy="4515556"/>
        </p:xfrm>
        <a:graphic>
          <a:graphicData uri="http://schemas.openxmlformats.org/drawingml/2006/chart">
            <c:chart xmlns:c="http://schemas.openxmlformats.org/drawingml/2006/chart" xmlns:r="http://schemas.openxmlformats.org/officeDocument/2006/relationships" r:id="rId3"/>
          </a:graphicData>
        </a:graphic>
      </p:graphicFrame>
      <p:sp>
        <p:nvSpPr>
          <p:cNvPr id="7" name="Tijdelijke aanduiding voor inhoud 2">
            <a:extLst>
              <a:ext uri="{FF2B5EF4-FFF2-40B4-BE49-F238E27FC236}">
                <a16:creationId xmlns:a16="http://schemas.microsoft.com/office/drawing/2014/main" id="{36806C35-5D94-A706-5D80-52626ADE41C4}"/>
              </a:ext>
            </a:extLst>
          </p:cNvPr>
          <p:cNvSpPr>
            <a:spLocks noGrp="1"/>
          </p:cNvSpPr>
          <p:nvPr>
            <p:ph idx="1"/>
          </p:nvPr>
        </p:nvSpPr>
        <p:spPr>
          <a:xfrm>
            <a:off x="5360670" y="1124793"/>
            <a:ext cx="4291334" cy="4405673"/>
          </a:xfrm>
        </p:spPr>
        <p:txBody>
          <a:bodyPr>
            <a:normAutofit/>
          </a:bodyPr>
          <a:lstStyle/>
          <a:p>
            <a:r>
              <a:rPr lang="en-GB" dirty="0"/>
              <a:t>60% carried out the offense</a:t>
            </a:r>
          </a:p>
          <a:p>
            <a:r>
              <a:rPr lang="en-GB" noProof="0" dirty="0"/>
              <a:t>First contact at age 12 – 13 </a:t>
            </a:r>
          </a:p>
          <a:p>
            <a:r>
              <a:rPr lang="en-GB" noProof="0" dirty="0"/>
              <a:t>1 in 3 was approached last month</a:t>
            </a:r>
          </a:p>
          <a:p>
            <a:endParaRPr lang="nl-BE" dirty="0"/>
          </a:p>
        </p:txBody>
      </p:sp>
    </p:spTree>
    <p:extLst>
      <p:ext uri="{BB962C8B-B14F-4D97-AF65-F5344CB8AC3E}">
        <p14:creationId xmlns:p14="http://schemas.microsoft.com/office/powerpoint/2010/main" val="4034252320"/>
      </p:ext>
    </p:extLst>
  </p:cSld>
  <p:clrMapOvr>
    <a:masterClrMapping/>
  </p:clrMapOvr>
</p:sld>
</file>

<file path=ppt/theme/theme1.xml><?xml version="1.0" encoding="utf-8"?>
<a:theme xmlns:a="http://schemas.openxmlformats.org/drawingml/2006/main" name="Kantoorthema">
  <a:themeElements>
    <a:clrScheme name="Aangepast 2">
      <a:dk1>
        <a:srgbClr val="3C3C3C"/>
      </a:dk1>
      <a:lt1>
        <a:sysClr val="window" lastClr="FFFFFF"/>
      </a:lt1>
      <a:dk2>
        <a:srgbClr val="3C3C3C"/>
      </a:dk2>
      <a:lt2>
        <a:srgbClr val="F2F2F2"/>
      </a:lt2>
      <a:accent1>
        <a:srgbClr val="29C2DE"/>
      </a:accent1>
      <a:accent2>
        <a:srgbClr val="641B52"/>
      </a:accent2>
      <a:accent3>
        <a:srgbClr val="63D4E7"/>
      </a:accent3>
      <a:accent4>
        <a:srgbClr val="A42C87"/>
      </a:accent4>
      <a:accent5>
        <a:srgbClr val="B6EBF4"/>
      </a:accent5>
      <a:accent6>
        <a:srgbClr val="E18FCD"/>
      </a:accent6>
      <a:hlink>
        <a:srgbClr val="29C2DE"/>
      </a:hlink>
      <a:folHlink>
        <a:srgbClr val="641B52"/>
      </a:folHlink>
    </a:clrScheme>
    <a:fontScheme name="Aangepast 1">
      <a:majorFont>
        <a:latin typeface="Proxima Nova Rg"/>
        <a:ea typeface=""/>
        <a:cs typeface=""/>
      </a:majorFont>
      <a:minorFont>
        <a:latin typeface="Proxima Nova Rg"/>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E9C0D9CF-54BB-4A1F-B3D8-8C05885B8A87}" vid="{E8027752-B7A7-4B12-ACB5-AF0CC311D8C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BCD47228D5C14DBF1828BFD34F9098" ma:contentTypeVersion="11" ma:contentTypeDescription="Een nieuw document maken." ma:contentTypeScope="" ma:versionID="285bc1529406e44c90fa3575590631af">
  <xsd:schema xmlns:xsd="http://www.w3.org/2001/XMLSchema" xmlns:xs="http://www.w3.org/2001/XMLSchema" xmlns:p="http://schemas.microsoft.com/office/2006/metadata/properties" xmlns:ns3="8a3ee208-9fb1-4e73-8792-0a644e00ae41" xmlns:ns4="1d0430ae-657c-4755-8ce3-3531a137b042" targetNamespace="http://schemas.microsoft.com/office/2006/metadata/properties" ma:root="true" ma:fieldsID="f2cfaaabffe1a3f8d914271d621d0ba9" ns3:_="" ns4:_="">
    <xsd:import namespace="8a3ee208-9fb1-4e73-8792-0a644e00ae41"/>
    <xsd:import namespace="1d0430ae-657c-4755-8ce3-3531a137b04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ee208-9fb1-4e73-8792-0a644e00ae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0430ae-657c-4755-8ce3-3531a137b04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F2139E-AE14-457C-85B5-DF8E8EFC896A}">
  <ds:schemaRefs>
    <ds:schemaRef ds:uri="http://schemas.microsoft.com/sharepoint/v3/contenttype/forms"/>
  </ds:schemaRefs>
</ds:datastoreItem>
</file>

<file path=customXml/itemProps2.xml><?xml version="1.0" encoding="utf-8"?>
<ds:datastoreItem xmlns:ds="http://schemas.openxmlformats.org/officeDocument/2006/customXml" ds:itemID="{DC310AB3-8CCB-49CE-B809-50CDA8DA8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ee208-9fb1-4e73-8792-0a644e00ae41"/>
    <ds:schemaRef ds:uri="1d0430ae-657c-4755-8ce3-3531a137b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30782A-4D61-47A2-BF95-47F86576B809}">
  <ds:schemaRefs>
    <ds:schemaRef ds:uri="http://purl.org/dc/terms/"/>
    <ds:schemaRef ds:uri="8a3ee208-9fb1-4e73-8792-0a644e00ae41"/>
    <ds:schemaRef ds:uri="http://schemas.microsoft.com/office/2006/metadata/properties"/>
    <ds:schemaRef ds:uri="http://purl.org/dc/dcmitype/"/>
    <ds:schemaRef ds:uri="http://www.w3.org/XML/1998/namespace"/>
    <ds:schemaRef ds:uri="http://schemas.microsoft.com/office/2006/documentManagement/types"/>
    <ds:schemaRef ds:uri="1d0430ae-657c-4755-8ce3-3531a137b042"/>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Mechelen_Blauw_TitelsBoven</Template>
  <TotalTime>337</TotalTime>
  <Words>2793</Words>
  <Application>Microsoft Office PowerPoint</Application>
  <PresentationFormat>Aangepast</PresentationFormat>
  <Paragraphs>169</Paragraphs>
  <Slides>12</Slides>
  <Notes>11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vt:i4>
      </vt:variant>
    </vt:vector>
  </HeadingPairs>
  <TitlesOfParts>
    <vt:vector size="20" baseType="lpstr">
      <vt:lpstr>Arial</vt:lpstr>
      <vt:lpstr>Calibri</vt:lpstr>
      <vt:lpstr>Courier New</vt:lpstr>
      <vt:lpstr>Proxima Nova Rg</vt:lpstr>
      <vt:lpstr>Roboto Condensed</vt:lpstr>
      <vt:lpstr>Söhne</vt:lpstr>
      <vt:lpstr>Wingdings</vt:lpstr>
      <vt:lpstr>Kantoorthema</vt:lpstr>
      <vt:lpstr>City of Mechelen – survey on youth involvement in crime  PIOC WEBINAR - Peace Incentive Fund March 3rd 2026</vt:lpstr>
      <vt:lpstr>City of Mechelen</vt:lpstr>
      <vt:lpstr>Context of the action plan</vt:lpstr>
      <vt:lpstr>Why a local action plan?</vt:lpstr>
      <vt:lpstr>Context of the survey</vt:lpstr>
      <vt:lpstr>Survey Goals</vt:lpstr>
      <vt:lpstr>Methodology</vt:lpstr>
      <vt:lpstr>Survey rESULTS</vt:lpstr>
      <vt:lpstr>Data on the approached students</vt:lpstr>
      <vt:lpstr>Data on the approached students</vt:lpstr>
      <vt:lpstr>Conclusions and next steps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Jonas Van Rossem</dc:creator>
  <cp:lastModifiedBy>Jonas Van Rossem</cp:lastModifiedBy>
  <cp:revision>1</cp:revision>
  <cp:lastPrinted>2017-01-16T12:26:22Z</cp:lastPrinted>
  <dcterms:created xsi:type="dcterms:W3CDTF">2026-03-02T10:14:12Z</dcterms:created>
  <dcterms:modified xsi:type="dcterms:W3CDTF">2026-03-02T15:52:08Z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0x010100B9BCD47228D5C14DBF1828BFD34F9098</vt:lpwstr>
  </property>
</Properties>
</file>