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  <p:embeddedFont>
      <p:font typeface="Open Sans SemiBold"/>
      <p:regular r:id="rId21"/>
      <p:bold r:id="rId22"/>
      <p:italic r:id="rId23"/>
      <p:boldItalic r:id="rId24"/>
    </p:embeddedFont>
    <p:embeddedFont>
      <p:font typeface="Open Sans ExtraBold"/>
      <p:bold r:id="rId25"/>
      <p:boldItalic r:id="rId26"/>
    </p:embeddedFont>
    <p:embeddedFont>
      <p:font typeface="Open Sans Light"/>
      <p:regular r:id="rId27"/>
      <p:bold r:id="rId28"/>
      <p:italic r:id="rId29"/>
      <p:boldItalic r:id="rId30"/>
    </p:embeddedFont>
    <p:embeddedFont>
      <p:font typeface="Open Sans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22" Type="http://schemas.openxmlformats.org/officeDocument/2006/relationships/font" Target="fonts/OpenSansSemiBold-bold.fntdata"/><Relationship Id="rId21" Type="http://schemas.openxmlformats.org/officeDocument/2006/relationships/font" Target="fonts/OpenSansSemiBold-regular.fntdata"/><Relationship Id="rId24" Type="http://schemas.openxmlformats.org/officeDocument/2006/relationships/font" Target="fonts/OpenSansSemiBold-boldItalic.fntdata"/><Relationship Id="rId23" Type="http://schemas.openxmlformats.org/officeDocument/2006/relationships/font" Target="fonts/OpenSansSemiBold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OpenSansExtraBold-boldItalic.fntdata"/><Relationship Id="rId25" Type="http://schemas.openxmlformats.org/officeDocument/2006/relationships/font" Target="fonts/OpenSansExtraBold-bold.fntdata"/><Relationship Id="rId28" Type="http://schemas.openxmlformats.org/officeDocument/2006/relationships/font" Target="fonts/OpenSansLight-bold.fntdata"/><Relationship Id="rId27" Type="http://schemas.openxmlformats.org/officeDocument/2006/relationships/font" Target="fonts/OpenSansLight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OpenSansLight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OpenSans-regular.fntdata"/><Relationship Id="rId30" Type="http://schemas.openxmlformats.org/officeDocument/2006/relationships/font" Target="fonts/OpenSansLight-boldItalic.fntdata"/><Relationship Id="rId11" Type="http://schemas.openxmlformats.org/officeDocument/2006/relationships/slide" Target="slides/slide5.xml"/><Relationship Id="rId33" Type="http://schemas.openxmlformats.org/officeDocument/2006/relationships/font" Target="fonts/OpenSans-italic.fntdata"/><Relationship Id="rId10" Type="http://schemas.openxmlformats.org/officeDocument/2006/relationships/slide" Target="slides/slide4.xml"/><Relationship Id="rId32" Type="http://schemas.openxmlformats.org/officeDocument/2006/relationships/font" Target="fonts/OpenSans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schemas.openxmlformats.org/officeDocument/2006/relationships/font" Target="fonts/OpenSans-bold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Roboto-regular.fntdata"/><Relationship Id="rId16" Type="http://schemas.openxmlformats.org/officeDocument/2006/relationships/slide" Target="slides/slide10.xml"/><Relationship Id="rId19" Type="http://schemas.openxmlformats.org/officeDocument/2006/relationships/font" Target="fonts/Roboto-italic.fntdata"/><Relationship Id="rId1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b3ad7c9f07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b3ad7c9f07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cc342b68bc_5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cc342b68bc_5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cc342b68bc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cc342b68bc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9597bde699_2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g39597bde699_2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cc342b68bc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cc342b68bc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cc342b68bc_2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cc342b68bc_2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cc342b68bc_6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cc342b68bc_6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cc342b68bc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cc342b68bc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cc342b68bc_2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cc342b68bc_2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cc342b68bc_5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cc342b68bc_5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6" name="Google Shape;6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4" name="Google Shape;74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5" name="Google Shape;7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1" name="Google Shape;81;p2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2" name="Google Shape;8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9" name="Google Shape;89;p2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0" name="Google Shape;90;p2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1" name="Google Shape;9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4" name="Google Shape;9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7" name="Google Shape;97;p2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8" name="Google Shape;98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3" name="Google Shape;103;p26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04" name="Google Shape;104;p2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2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p2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66CC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4525" y="4302025"/>
            <a:ext cx="1611599" cy="67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7"/>
          <p:cNvSpPr txBox="1"/>
          <p:nvPr/>
        </p:nvSpPr>
        <p:spPr>
          <a:xfrm>
            <a:off x="662550" y="787183"/>
            <a:ext cx="7566900" cy="42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es" sz="57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Encuesta </a:t>
            </a:r>
            <a:r>
              <a:rPr i="1" lang="es" sz="57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Victimización</a:t>
            </a:r>
            <a:r>
              <a:rPr i="1" lang="es" sz="57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2025</a:t>
            </a:r>
            <a:endParaRPr i="1" sz="570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34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Programa Municipal de Reducción de Violencias</a:t>
            </a:r>
            <a:br>
              <a:rPr lang="es" sz="3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i="1" sz="3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es" sz="2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Rosario, Argentina | </a:t>
            </a:r>
            <a:r>
              <a:rPr lang="es" sz="2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202</a:t>
            </a:r>
            <a:r>
              <a:rPr lang="es" sz="2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 sz="23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3" name="Google Shape;113;p27"/>
          <p:cNvPicPr preferRelativeResize="0"/>
          <p:nvPr/>
        </p:nvPicPr>
        <p:blipFill rotWithShape="1">
          <a:blip r:embed="rId3">
            <a:alphaModFix amt="16000"/>
          </a:blip>
          <a:srcRect b="0" l="0" r="63983" t="0"/>
          <a:stretch/>
        </p:blipFill>
        <p:spPr>
          <a:xfrm>
            <a:off x="-245475" y="1743200"/>
            <a:ext cx="3841076" cy="445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66CC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4525" y="4302025"/>
            <a:ext cx="1611599" cy="67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6"/>
          <p:cNvPicPr preferRelativeResize="0"/>
          <p:nvPr/>
        </p:nvPicPr>
        <p:blipFill rotWithShape="1">
          <a:blip r:embed="rId3">
            <a:alphaModFix amt="16000"/>
          </a:blip>
          <a:srcRect b="0" l="0" r="63983" t="0"/>
          <a:stretch/>
        </p:blipFill>
        <p:spPr>
          <a:xfrm>
            <a:off x="-245475" y="1743200"/>
            <a:ext cx="3841076" cy="445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6"/>
          <p:cNvSpPr txBox="1"/>
          <p:nvPr/>
        </p:nvSpPr>
        <p:spPr>
          <a:xfrm>
            <a:off x="662550" y="787175"/>
            <a:ext cx="2933100" cy="29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es" sz="29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Cómo usamos los resultados de la encuesta</a:t>
            </a:r>
            <a:endParaRPr i="1" sz="290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i="1" lang="es" sz="16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Complementa registros penales: incorpora cifra negra, percepción y confianza institucional. </a:t>
            </a:r>
            <a:endParaRPr i="1" sz="16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92" name="Google Shape;192;p36"/>
          <p:cNvSpPr txBox="1"/>
          <p:nvPr/>
        </p:nvSpPr>
        <p:spPr>
          <a:xfrm>
            <a:off x="3936525" y="611700"/>
            <a:ext cx="4774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t/>
            </a:r>
            <a:endParaRPr i="1" sz="16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93" name="Google Shape;193;p36"/>
          <p:cNvSpPr txBox="1"/>
          <p:nvPr/>
        </p:nvSpPr>
        <p:spPr>
          <a:xfrm>
            <a:off x="3531975" y="841950"/>
            <a:ext cx="5313300" cy="34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es" sz="19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“No reemplaza registros penales: completa el mapa con la voz de la vida cotidiana.”</a:t>
            </a:r>
            <a:endParaRPr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Open Sans Light"/>
              <a:buChar char="●"/>
            </a:pPr>
            <a:r>
              <a:rPr b="1" lang="es" sz="1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Focalización:</a:t>
            </a:r>
            <a:r>
              <a:rPr lang="es" sz="1700">
                <a:solidFill>
                  <a:schemeClr val="dk1"/>
                </a:solidFill>
              </a:rPr>
              <a:t> </a:t>
            </a:r>
            <a:r>
              <a:rPr lang="es" sz="17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territorios y patrones de mayor exposición/repetición.</a:t>
            </a:r>
            <a:r>
              <a:rPr lang="es" sz="17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endParaRPr sz="17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Open Sans Light"/>
              <a:buChar char="●"/>
            </a:pPr>
            <a:r>
              <a:rPr b="1" lang="es" sz="1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Mesa interagencial:</a:t>
            </a:r>
            <a:r>
              <a:rPr lang="es" sz="1100">
                <a:solidFill>
                  <a:schemeClr val="dk1"/>
                </a:solidFill>
              </a:rPr>
              <a:t> </a:t>
            </a:r>
            <a:r>
              <a:rPr lang="es" sz="17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evidencia como lenguaje común (Municipio–Provincia–MPA).</a:t>
            </a:r>
            <a:endParaRPr sz="23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Open Sans Light"/>
              <a:buChar char="●"/>
            </a:pPr>
            <a:r>
              <a:rPr b="1" lang="es" sz="1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Ajuste de intervenciones:</a:t>
            </a:r>
            <a:r>
              <a:rPr lang="es" sz="17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según evaluación de riesgo y concentración de victimización.</a:t>
            </a:r>
            <a:endParaRPr sz="17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Open Sans Light"/>
              <a:buChar char="●"/>
            </a:pPr>
            <a:r>
              <a:rPr b="1" lang="es" sz="1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Circuitos y rendición de cuentas:</a:t>
            </a:r>
            <a:r>
              <a:rPr lang="es" sz="17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denuncia/derivación, respuesta y confianza.</a:t>
            </a:r>
            <a:endParaRPr sz="23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lang="es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endParaRPr i="1" sz="21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66CC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8" title="messi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1064" y="-1013300"/>
            <a:ext cx="10952428" cy="731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71865" y="4383089"/>
            <a:ext cx="1611599" cy="67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8"/>
          <p:cNvPicPr preferRelativeResize="0"/>
          <p:nvPr/>
        </p:nvPicPr>
        <p:blipFill rotWithShape="1">
          <a:blip r:embed="rId4">
            <a:alphaModFix amt="16000"/>
          </a:blip>
          <a:srcRect b="0" l="0" r="63983" t="0"/>
          <a:stretch/>
        </p:blipFill>
        <p:spPr>
          <a:xfrm>
            <a:off x="-245475" y="1743200"/>
            <a:ext cx="3841076" cy="445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8"/>
          <p:cNvSpPr/>
          <p:nvPr/>
        </p:nvSpPr>
        <p:spPr>
          <a:xfrm>
            <a:off x="101325" y="851175"/>
            <a:ext cx="5046300" cy="287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8"/>
          <p:cNvSpPr/>
          <p:nvPr/>
        </p:nvSpPr>
        <p:spPr>
          <a:xfrm rot="-973">
            <a:off x="281275" y="182454"/>
            <a:ext cx="63567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700">
                <a:solidFill>
                  <a:srgbClr val="0066CC"/>
                </a:solidFill>
                <a:latin typeface="Open Sans"/>
                <a:ea typeface="Open Sans"/>
                <a:cs typeface="Open Sans"/>
                <a:sym typeface="Open Sans"/>
              </a:rPr>
              <a:t>Rosario, Santa Fe, Argentina</a:t>
            </a:r>
            <a:endParaRPr b="1" i="0" sz="2700" u="none" cap="none" strike="noStrike">
              <a:solidFill>
                <a:srgbClr val="0066C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" name="Google Shape;123;p28"/>
          <p:cNvSpPr/>
          <p:nvPr/>
        </p:nvSpPr>
        <p:spPr>
          <a:xfrm>
            <a:off x="246600" y="993025"/>
            <a:ext cx="4738800" cy="27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Font typeface="Open Sans"/>
              <a:buChar char="●"/>
            </a:pPr>
            <a:r>
              <a:rPr b="1" i="0" lang="es" sz="1400" cap="none" strike="noStrike">
                <a:solidFill>
                  <a:srgbClr val="0066CC"/>
                </a:solidFill>
                <a:latin typeface="Open Sans"/>
                <a:ea typeface="Open Sans"/>
                <a:cs typeface="Open Sans"/>
                <a:sym typeface="Open Sans"/>
              </a:rPr>
              <a:t>Población: 1.011.239 habitantes </a:t>
            </a:r>
            <a:endParaRPr b="1" i="0" sz="1400" cap="none" strike="noStrike">
              <a:solidFill>
                <a:srgbClr val="0066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Font typeface="Open Sans"/>
              <a:buChar char="●"/>
            </a:pPr>
            <a:r>
              <a:rPr b="1" i="0" lang="es" sz="1400" cap="none" strike="noStrike">
                <a:solidFill>
                  <a:srgbClr val="0066CC"/>
                </a:solidFill>
                <a:latin typeface="Open Sans"/>
                <a:ea typeface="Open Sans"/>
                <a:cs typeface="Open Sans"/>
                <a:sym typeface="Open Sans"/>
              </a:rPr>
              <a:t>Superficie: 178,69 km2</a:t>
            </a:r>
            <a:endParaRPr b="1" i="0" sz="1400" cap="none" strike="noStrike">
              <a:solidFill>
                <a:srgbClr val="0066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Font typeface="Open Sans"/>
              <a:buChar char="●"/>
            </a:pPr>
            <a:r>
              <a:rPr b="1" i="0" lang="es" sz="1400" cap="none" strike="noStrike">
                <a:solidFill>
                  <a:srgbClr val="0066CC"/>
                </a:solidFill>
                <a:latin typeface="Open Sans"/>
                <a:ea typeface="Open Sans"/>
                <a:cs typeface="Open Sans"/>
                <a:sym typeface="Open Sans"/>
              </a:rPr>
              <a:t>Ciudad portuaria</a:t>
            </a:r>
            <a:endParaRPr b="1" i="0" sz="1400" cap="none" strike="noStrike">
              <a:solidFill>
                <a:srgbClr val="0066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Font typeface="Open Sans"/>
              <a:buChar char="●"/>
            </a:pPr>
            <a:r>
              <a:rPr b="1" i="0" lang="es" sz="1400" cap="none" strike="noStrike">
                <a:solidFill>
                  <a:srgbClr val="0066CC"/>
                </a:solidFill>
                <a:latin typeface="Open Sans"/>
                <a:ea typeface="Open Sans"/>
                <a:cs typeface="Open Sans"/>
                <a:sym typeface="Open Sans"/>
              </a:rPr>
              <a:t>Polo productivo, logístico y agro-exportador</a:t>
            </a:r>
            <a:endParaRPr b="1" i="0" sz="1400" cap="none" strike="noStrike">
              <a:solidFill>
                <a:srgbClr val="0066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Font typeface="Open Sans"/>
              <a:buChar char="●"/>
            </a:pPr>
            <a:r>
              <a:rPr b="1" i="0" lang="es" sz="1400" cap="none" strike="noStrike">
                <a:solidFill>
                  <a:srgbClr val="0066CC"/>
                </a:solidFill>
                <a:latin typeface="Open Sans"/>
                <a:ea typeface="Open Sans"/>
                <a:cs typeface="Open Sans"/>
                <a:sym typeface="Open Sans"/>
              </a:rPr>
              <a:t>Ciudad de la cultura, el deporte y el turismo</a:t>
            </a:r>
            <a:endParaRPr b="1" i="0" sz="1400" cap="none" strike="noStrike">
              <a:solidFill>
                <a:srgbClr val="0066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Font typeface="Open Sans"/>
              <a:buChar char="●"/>
            </a:pPr>
            <a:r>
              <a:rPr b="1" i="0" lang="es" sz="1400" cap="none" strike="noStrike">
                <a:solidFill>
                  <a:srgbClr val="0066CC"/>
                </a:solidFill>
                <a:latin typeface="Open Sans"/>
                <a:ea typeface="Open Sans"/>
                <a:cs typeface="Open Sans"/>
                <a:sym typeface="Open Sans"/>
              </a:rPr>
              <a:t>Ciudad con mayor cantidad de m² de espacio </a:t>
            </a:r>
            <a:endParaRPr b="1" i="0" sz="1400" cap="none" strike="noStrike">
              <a:solidFill>
                <a:srgbClr val="0066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400" cap="none" strike="noStrike">
                <a:solidFill>
                  <a:srgbClr val="0066CC"/>
                </a:solidFill>
                <a:latin typeface="Open Sans"/>
                <a:ea typeface="Open Sans"/>
                <a:cs typeface="Open Sans"/>
                <a:sym typeface="Open Sans"/>
              </a:rPr>
              <a:t>verde por habitante (12,2 </a:t>
            </a:r>
            <a:r>
              <a:rPr b="1" lang="es">
                <a:solidFill>
                  <a:srgbClr val="0066CC"/>
                </a:solidFill>
                <a:latin typeface="Open Sans"/>
                <a:ea typeface="Open Sans"/>
                <a:cs typeface="Open Sans"/>
                <a:sym typeface="Open Sans"/>
              </a:rPr>
              <a:t>m²/habitante)</a:t>
            </a:r>
            <a:endParaRPr b="1" i="0" sz="1400" cap="none" strike="noStrike">
              <a:solidFill>
                <a:srgbClr val="0066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Font typeface="Open Sans"/>
              <a:buChar char="●"/>
            </a:pPr>
            <a:r>
              <a:rPr b="1" i="0" lang="es" sz="1400" cap="none" strike="noStrike">
                <a:solidFill>
                  <a:srgbClr val="0066CC"/>
                </a:solidFill>
                <a:latin typeface="Open Sans"/>
                <a:ea typeface="Open Sans"/>
                <a:cs typeface="Open Sans"/>
                <a:sym typeface="Open Sans"/>
              </a:rPr>
              <a:t>La ciudad de Messi y Di </a:t>
            </a:r>
            <a:r>
              <a:rPr b="1" lang="es">
                <a:solidFill>
                  <a:srgbClr val="0066CC"/>
                </a:solidFill>
                <a:latin typeface="Open Sans"/>
                <a:ea typeface="Open Sans"/>
                <a:cs typeface="Open Sans"/>
                <a:sym typeface="Open Sans"/>
              </a:rPr>
              <a:t>M</a:t>
            </a:r>
            <a:r>
              <a:rPr b="1" i="0" lang="es" sz="1400" cap="none" strike="noStrike">
                <a:solidFill>
                  <a:srgbClr val="0066CC"/>
                </a:solidFill>
                <a:latin typeface="Open Sans"/>
                <a:ea typeface="Open Sans"/>
                <a:cs typeface="Open Sans"/>
                <a:sym typeface="Open Sans"/>
              </a:rPr>
              <a:t>aría</a:t>
            </a:r>
            <a:endParaRPr b="1" i="0" sz="1400" cap="none" strike="noStrike">
              <a:solidFill>
                <a:srgbClr val="0066C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66CC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9"/>
          <p:cNvSpPr txBox="1"/>
          <p:nvPr/>
        </p:nvSpPr>
        <p:spPr>
          <a:xfrm>
            <a:off x="348850" y="4655650"/>
            <a:ext cx="4867200" cy="3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s" sz="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Fuente: Observatorio de Convivencia y Seguridad</a:t>
            </a:r>
            <a:endParaRPr b="0" i="0" sz="10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s" sz="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Nota: * información del 01/01/2025 al 26/12/2025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9"/>
          <p:cNvSpPr txBox="1"/>
          <p:nvPr/>
        </p:nvSpPr>
        <p:spPr>
          <a:xfrm>
            <a:off x="236700" y="0"/>
            <a:ext cx="8670600" cy="8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1700" u="none" cap="none" strike="noStrik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Evolución homicidios/femicidios y HAF. </a:t>
            </a:r>
            <a:br>
              <a:rPr b="0" i="0" lang="es" sz="1700" u="none" cap="none" strike="noStrik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</a:br>
            <a:r>
              <a:rPr b="0" i="0" lang="es" sz="1700" u="none" cap="none" strike="noStrik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Rosario 2011-2025 </a:t>
            </a:r>
            <a:endParaRPr b="0" i="0" sz="1700" u="none" cap="none" strike="noStrike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130" name="Google Shape;130;p29" title="image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24" y="803839"/>
            <a:ext cx="7574525" cy="382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66CC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4525" y="4302025"/>
            <a:ext cx="1611599" cy="67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30"/>
          <p:cNvPicPr preferRelativeResize="0"/>
          <p:nvPr/>
        </p:nvPicPr>
        <p:blipFill rotWithShape="1">
          <a:blip r:embed="rId3">
            <a:alphaModFix amt="16000"/>
          </a:blip>
          <a:srcRect b="0" l="0" r="63983" t="0"/>
          <a:stretch/>
        </p:blipFill>
        <p:spPr>
          <a:xfrm>
            <a:off x="-298850" y="1758325"/>
            <a:ext cx="3841076" cy="445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30"/>
          <p:cNvSpPr txBox="1"/>
          <p:nvPr/>
        </p:nvSpPr>
        <p:spPr>
          <a:xfrm>
            <a:off x="3542225" y="1103900"/>
            <a:ext cx="5313300" cy="23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es" sz="19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“No reemplaza registros penales: completa el mapa con la voz de la vida cotidiana.”</a:t>
            </a:r>
            <a:br>
              <a:rPr i="1" lang="es" sz="19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endParaRPr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Open Sans Light"/>
              <a:buChar char="●"/>
            </a:pPr>
            <a:r>
              <a:rPr lang="es" sz="17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450 casos | muestreo estratificado por distrito </a:t>
            </a:r>
            <a:endParaRPr sz="17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Open Sans Light"/>
              <a:buChar char="●"/>
            </a:pPr>
            <a:r>
              <a:rPr lang="es" sz="17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95% confianza | ±5% precisión</a:t>
            </a:r>
            <a:endParaRPr sz="17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Open Sans Light"/>
              <a:buChar char="●"/>
            </a:pPr>
            <a:r>
              <a:rPr lang="es" sz="17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Victimización = hechos 2024 (relevada 2025)</a:t>
            </a:r>
            <a:endParaRPr sz="17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Open Sans Light"/>
              <a:buChar char="●"/>
            </a:pPr>
            <a:r>
              <a:rPr lang="es" sz="17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Comparabilidad con encuesta previa (2015/2016)</a:t>
            </a:r>
            <a:endParaRPr sz="17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lang="es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endParaRPr i="1" sz="21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38" name="Google Shape;138;p30"/>
          <p:cNvSpPr txBox="1"/>
          <p:nvPr/>
        </p:nvSpPr>
        <p:spPr>
          <a:xfrm>
            <a:off x="662550" y="1168175"/>
            <a:ext cx="28149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800"/>
              </a:spcAft>
              <a:buNone/>
            </a:pPr>
            <a:r>
              <a:rPr b="1" lang="es"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Rosario volvió a medir después de 10 años</a:t>
            </a:r>
            <a:br>
              <a:rPr b="1" lang="es"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b="1" lang="es"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2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66CC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4525" y="4302025"/>
            <a:ext cx="1611599" cy="67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31"/>
          <p:cNvPicPr preferRelativeResize="0"/>
          <p:nvPr/>
        </p:nvPicPr>
        <p:blipFill rotWithShape="1">
          <a:blip r:embed="rId3">
            <a:alphaModFix amt="16000"/>
          </a:blip>
          <a:srcRect b="0" l="0" r="63983" t="0"/>
          <a:stretch/>
        </p:blipFill>
        <p:spPr>
          <a:xfrm>
            <a:off x="-245475" y="1743200"/>
            <a:ext cx="3841076" cy="445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31"/>
          <p:cNvSpPr txBox="1"/>
          <p:nvPr/>
        </p:nvSpPr>
        <p:spPr>
          <a:xfrm>
            <a:off x="372560" y="955064"/>
            <a:ext cx="3127800" cy="32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 sz="2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Victimización y repetición: el delito insiste</a:t>
            </a:r>
            <a:endParaRPr b="1" sz="2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i="1" lang="es" sz="16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“Más que el nivel, importa la repetición: la exposición se concentra y se acumula </a:t>
            </a:r>
            <a:br>
              <a:rPr i="1" lang="es" sz="16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r>
              <a:rPr i="1" lang="es" sz="16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sobre los mismos.”</a:t>
            </a:r>
            <a:br>
              <a:rPr b="1" i="1" lang="es" sz="1200">
                <a:solidFill>
                  <a:schemeClr val="dk1"/>
                </a:solidFill>
              </a:rPr>
            </a:br>
            <a:br>
              <a:rPr b="1" i="1" lang="es" sz="1200">
                <a:solidFill>
                  <a:schemeClr val="dk1"/>
                </a:solidFill>
              </a:rPr>
            </a:br>
            <a:endParaRPr b="1" sz="2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" name="Google Shape;146;p31"/>
          <p:cNvSpPr txBox="1"/>
          <p:nvPr/>
        </p:nvSpPr>
        <p:spPr>
          <a:xfrm>
            <a:off x="3542225" y="442025"/>
            <a:ext cx="5313300" cy="30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endParaRPr i="1" sz="12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i="1" sz="16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47" name="Google Shape;147;p31" title="victimización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9505" y="1088827"/>
            <a:ext cx="5676900" cy="301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66CC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4525" y="4302025"/>
            <a:ext cx="1611599" cy="67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2"/>
          <p:cNvPicPr preferRelativeResize="0"/>
          <p:nvPr/>
        </p:nvPicPr>
        <p:blipFill rotWithShape="1">
          <a:blip r:embed="rId3">
            <a:alphaModFix amt="16000"/>
          </a:blip>
          <a:srcRect b="0" l="0" r="63983" t="0"/>
          <a:stretch/>
        </p:blipFill>
        <p:spPr>
          <a:xfrm>
            <a:off x="-245475" y="1743200"/>
            <a:ext cx="3841076" cy="445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32"/>
          <p:cNvSpPr txBox="1"/>
          <p:nvPr/>
        </p:nvSpPr>
        <p:spPr>
          <a:xfrm>
            <a:off x="372560" y="955064"/>
            <a:ext cx="3127800" cy="4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 sz="2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El delito cotidiano se vive con violencia</a:t>
            </a:r>
            <a:br>
              <a:rPr b="1" lang="es" sz="2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i="1" lang="es" sz="16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“No es solo ‘robo’: es experiencia urbana con agresión y armas; eso modela percepción, </a:t>
            </a:r>
            <a:br>
              <a:rPr i="1" lang="es" sz="16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r>
              <a:rPr i="1" lang="es" sz="16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hábitos y miedo.</a:t>
            </a:r>
            <a:r>
              <a:rPr b="1" i="1" lang="es" sz="1200">
                <a:solidFill>
                  <a:schemeClr val="lt1"/>
                </a:solidFill>
              </a:rPr>
              <a:t>”</a:t>
            </a:r>
            <a:endParaRPr b="1" sz="1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  <a:buNone/>
            </a:pPr>
            <a:br>
              <a:rPr b="1" i="1" lang="es" sz="1200">
                <a:solidFill>
                  <a:schemeClr val="dk1"/>
                </a:solidFill>
              </a:rPr>
            </a:br>
            <a:br>
              <a:rPr b="1" i="1" lang="es" sz="1200">
                <a:solidFill>
                  <a:schemeClr val="dk1"/>
                </a:solidFill>
              </a:rPr>
            </a:br>
            <a:endParaRPr b="1" sz="2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5" name="Google Shape;155;p32"/>
          <p:cNvSpPr txBox="1"/>
          <p:nvPr/>
        </p:nvSpPr>
        <p:spPr>
          <a:xfrm>
            <a:off x="3542225" y="442025"/>
            <a:ext cx="5313300" cy="30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endParaRPr i="1" sz="12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i="1" sz="16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56" name="Google Shape;156;p32"/>
          <p:cNvSpPr/>
          <p:nvPr/>
        </p:nvSpPr>
        <p:spPr>
          <a:xfrm>
            <a:off x="3422975" y="711075"/>
            <a:ext cx="5551800" cy="3591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7" name="Google Shape;157;p32" title="chart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4475" y="711075"/>
            <a:ext cx="3432400" cy="195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2" title="chart (1)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01073" y="2227473"/>
            <a:ext cx="2985050" cy="200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66CC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4525" y="4302025"/>
            <a:ext cx="1611599" cy="67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33"/>
          <p:cNvPicPr preferRelativeResize="0"/>
          <p:nvPr/>
        </p:nvPicPr>
        <p:blipFill rotWithShape="1">
          <a:blip r:embed="rId3">
            <a:alphaModFix amt="16000"/>
          </a:blip>
          <a:srcRect b="0" l="0" r="63983" t="0"/>
          <a:stretch/>
        </p:blipFill>
        <p:spPr>
          <a:xfrm>
            <a:off x="-245475" y="1743200"/>
            <a:ext cx="3841076" cy="445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3"/>
          <p:cNvSpPr txBox="1"/>
          <p:nvPr/>
        </p:nvSpPr>
        <p:spPr>
          <a:xfrm>
            <a:off x="662550" y="787209"/>
            <a:ext cx="2884500" cy="3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 sz="2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Denuncia y confianza: el subregistro persiste</a:t>
            </a:r>
            <a:endParaRPr b="1" sz="2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6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“La no denuncia no es un ‘problema de la gente’: es un indicador de eficacia percibida y acceso institucional.”</a:t>
            </a:r>
            <a:endParaRPr sz="16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66" name="Google Shape;166;p33"/>
          <p:cNvSpPr/>
          <p:nvPr/>
        </p:nvSpPr>
        <p:spPr>
          <a:xfrm>
            <a:off x="3844300" y="834025"/>
            <a:ext cx="5141700" cy="327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7" name="Google Shape;167;p33" title="chart (2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2401" y="799888"/>
            <a:ext cx="5243600" cy="3346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66CC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4525" y="4302025"/>
            <a:ext cx="1611599" cy="67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4"/>
          <p:cNvPicPr preferRelativeResize="0"/>
          <p:nvPr/>
        </p:nvPicPr>
        <p:blipFill rotWithShape="1">
          <a:blip r:embed="rId3">
            <a:alphaModFix amt="16000"/>
          </a:blip>
          <a:srcRect b="0" l="0" r="63983" t="0"/>
          <a:stretch/>
        </p:blipFill>
        <p:spPr>
          <a:xfrm>
            <a:off x="-245475" y="1743200"/>
            <a:ext cx="3841076" cy="445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4"/>
          <p:cNvSpPr txBox="1"/>
          <p:nvPr/>
        </p:nvSpPr>
        <p:spPr>
          <a:xfrm>
            <a:off x="94275" y="781825"/>
            <a:ext cx="29508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s"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La inseguridad sigue, pero cambia el clima social</a:t>
            </a:r>
            <a:endParaRPr b="1" i="1" sz="2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es" sz="16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“Menos pánico generalizado, más lectura situada: la ciudad deja de percibirse como ‘excepcional.”</a:t>
            </a:r>
            <a:endParaRPr i="1" sz="32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75" name="Google Shape;175;p34" title="chart (3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5075" y="1008251"/>
            <a:ext cx="6098925" cy="296416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4"/>
          <p:cNvSpPr txBox="1"/>
          <p:nvPr/>
        </p:nvSpPr>
        <p:spPr>
          <a:xfrm>
            <a:off x="3073500" y="4025375"/>
            <a:ext cx="4272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800"/>
              </a:spcAft>
              <a:buNone/>
            </a:pPr>
            <a:r>
              <a:rPr b="1" lang="es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(In)seguridad 50,2% en 2025 vs 61,8% en 2016</a:t>
            </a:r>
            <a:r>
              <a:rPr b="1" lang="es"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2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66CC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4525" y="4302025"/>
            <a:ext cx="1611599" cy="67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5"/>
          <p:cNvPicPr preferRelativeResize="0"/>
          <p:nvPr/>
        </p:nvPicPr>
        <p:blipFill rotWithShape="1">
          <a:blip r:embed="rId3">
            <a:alphaModFix amt="16000"/>
          </a:blip>
          <a:srcRect b="0" l="0" r="63983" t="0"/>
          <a:stretch/>
        </p:blipFill>
        <p:spPr>
          <a:xfrm>
            <a:off x="-245475" y="1743200"/>
            <a:ext cx="3841076" cy="445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5"/>
          <p:cNvSpPr txBox="1"/>
          <p:nvPr/>
        </p:nvSpPr>
        <p:spPr>
          <a:xfrm>
            <a:off x="662500" y="459850"/>
            <a:ext cx="2933100" cy="45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 sz="2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Confianza y presencia: </a:t>
            </a:r>
            <a:r>
              <a:rPr b="1" lang="es" sz="2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donde </a:t>
            </a:r>
            <a:r>
              <a:rPr b="1" lang="es" sz="2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el Estado sostiene legitimidad</a:t>
            </a:r>
            <a:endParaRPr b="1" sz="2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es" sz="16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“La confianza se construye con presencia sostenida; eso es base para coordinación y prevención.”</a:t>
            </a:r>
            <a:endParaRPr i="1" sz="16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84" name="Google Shape;184;p35" title="chart (4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2526" y="858375"/>
            <a:ext cx="5243600" cy="3242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